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handoutMasterIdLst>
    <p:handoutMasterId r:id="rId44"/>
  </p:handoutMasterIdLst>
  <p:sldIdLst>
    <p:sldId id="256" r:id="rId2"/>
    <p:sldId id="267" r:id="rId3"/>
    <p:sldId id="329" r:id="rId4"/>
    <p:sldId id="330" r:id="rId5"/>
    <p:sldId id="314" r:id="rId6"/>
    <p:sldId id="321" r:id="rId7"/>
    <p:sldId id="322" r:id="rId8"/>
    <p:sldId id="270" r:id="rId9"/>
    <p:sldId id="331" r:id="rId10"/>
    <p:sldId id="332" r:id="rId11"/>
    <p:sldId id="278" r:id="rId12"/>
    <p:sldId id="276" r:id="rId13"/>
    <p:sldId id="277" r:id="rId14"/>
    <p:sldId id="319" r:id="rId15"/>
    <p:sldId id="320" r:id="rId16"/>
    <p:sldId id="271" r:id="rId17"/>
    <p:sldId id="340" r:id="rId18"/>
    <p:sldId id="282" r:id="rId19"/>
    <p:sldId id="286" r:id="rId20"/>
    <p:sldId id="287" r:id="rId21"/>
    <p:sldId id="300" r:id="rId22"/>
    <p:sldId id="301" r:id="rId23"/>
    <p:sldId id="302" r:id="rId24"/>
    <p:sldId id="336" r:id="rId25"/>
    <p:sldId id="303" r:id="rId26"/>
    <p:sldId id="315" r:id="rId27"/>
    <p:sldId id="316" r:id="rId28"/>
    <p:sldId id="323" r:id="rId29"/>
    <p:sldId id="327" r:id="rId30"/>
    <p:sldId id="326" r:id="rId31"/>
    <p:sldId id="328" r:id="rId32"/>
    <p:sldId id="325" r:id="rId33"/>
    <p:sldId id="333" r:id="rId34"/>
    <p:sldId id="334" r:id="rId35"/>
    <p:sldId id="335" r:id="rId36"/>
    <p:sldId id="324" r:id="rId37"/>
    <p:sldId id="317" r:id="rId38"/>
    <p:sldId id="318" r:id="rId39"/>
    <p:sldId id="290" r:id="rId40"/>
    <p:sldId id="295" r:id="rId41"/>
    <p:sldId id="297" r:id="rId42"/>
  </p:sldIdLst>
  <p:sldSz cx="9144000" cy="6858000" type="overhead"/>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4674"/>
  </p:normalViewPr>
  <p:slideViewPr>
    <p:cSldViewPr snapToGrid="0" snapToObjects="1">
      <p:cViewPr varScale="1">
        <p:scale>
          <a:sx n="98" d="100"/>
          <a:sy n="98" d="100"/>
        </p:scale>
        <p:origin x="-558" y="-102"/>
      </p:cViewPr>
      <p:guideLst>
        <p:guide orient="horz" pos="2160"/>
        <p:guide pos="2880"/>
      </p:guideLst>
    </p:cSldViewPr>
  </p:slideViewPr>
  <p:notesTextViewPr>
    <p:cViewPr>
      <p:scale>
        <a:sx n="1" d="1"/>
        <a:sy n="1" d="1"/>
      </p:scale>
      <p:origin x="0" y="0"/>
    </p:cViewPr>
  </p:notesTextViewPr>
  <p:sorterViewPr>
    <p:cViewPr>
      <p:scale>
        <a:sx n="100" d="100"/>
        <a:sy n="100" d="100"/>
      </p:scale>
      <p:origin x="0" y="18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09900" cy="460375"/>
          </a:xfrm>
          <a:prstGeom prst="rect">
            <a:avLst/>
          </a:prstGeom>
        </p:spPr>
        <p:txBody>
          <a:bodyPr vert="horz" lIns="91432" tIns="45715" rIns="91432" bIns="45715" rtlCol="0"/>
          <a:lstStyle>
            <a:lvl1pPr algn="l">
              <a:defRPr sz="1200"/>
            </a:lvl1pPr>
          </a:lstStyle>
          <a:p>
            <a:endParaRPr lang="en-US"/>
          </a:p>
        </p:txBody>
      </p:sp>
      <p:sp>
        <p:nvSpPr>
          <p:cNvPr id="3" name="Date Placeholder 2"/>
          <p:cNvSpPr>
            <a:spLocks noGrp="1"/>
          </p:cNvSpPr>
          <p:nvPr>
            <p:ph type="dt" sz="quarter" idx="1"/>
          </p:nvPr>
        </p:nvSpPr>
        <p:spPr>
          <a:xfrm>
            <a:off x="3935413" y="1"/>
            <a:ext cx="3009900" cy="460375"/>
          </a:xfrm>
          <a:prstGeom prst="rect">
            <a:avLst/>
          </a:prstGeom>
        </p:spPr>
        <p:txBody>
          <a:bodyPr vert="horz" lIns="91432" tIns="45715" rIns="91432" bIns="45715" rtlCol="0"/>
          <a:lstStyle>
            <a:lvl1pPr algn="r">
              <a:defRPr sz="1200"/>
            </a:lvl1pPr>
          </a:lstStyle>
          <a:p>
            <a:fld id="{EE0B1859-D7E0-406A-979B-E8CFD843FF32}" type="datetimeFigureOut">
              <a:rPr lang="en-US" smtClean="0"/>
              <a:t>11/16/2016</a:t>
            </a:fld>
            <a:endParaRPr lang="en-US"/>
          </a:p>
        </p:txBody>
      </p:sp>
      <p:sp>
        <p:nvSpPr>
          <p:cNvPr id="4" name="Footer Placeholder 3"/>
          <p:cNvSpPr>
            <a:spLocks noGrp="1"/>
          </p:cNvSpPr>
          <p:nvPr>
            <p:ph type="ftr" sz="quarter" idx="2"/>
          </p:nvPr>
        </p:nvSpPr>
        <p:spPr>
          <a:xfrm>
            <a:off x="0" y="8758239"/>
            <a:ext cx="3009900" cy="460375"/>
          </a:xfrm>
          <a:prstGeom prst="rect">
            <a:avLst/>
          </a:prstGeom>
        </p:spPr>
        <p:txBody>
          <a:bodyPr vert="horz" lIns="91432" tIns="45715" rIns="91432"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35413" y="8758239"/>
            <a:ext cx="3009900" cy="460375"/>
          </a:xfrm>
          <a:prstGeom prst="rect">
            <a:avLst/>
          </a:prstGeom>
        </p:spPr>
        <p:txBody>
          <a:bodyPr vert="horz" lIns="91432" tIns="45715" rIns="91432" bIns="45715" rtlCol="0" anchor="b"/>
          <a:lstStyle>
            <a:lvl1pPr algn="r">
              <a:defRPr sz="1200"/>
            </a:lvl1pPr>
          </a:lstStyle>
          <a:p>
            <a:fld id="{110B80A0-B614-45A9-AD1E-BA053A963357}" type="slidenum">
              <a:rPr lang="en-US" smtClean="0"/>
              <a:t>‹#›</a:t>
            </a:fld>
            <a:endParaRPr lang="en-US"/>
          </a:p>
        </p:txBody>
      </p:sp>
    </p:spTree>
    <p:extLst>
      <p:ext uri="{BB962C8B-B14F-4D97-AF65-F5344CB8AC3E}">
        <p14:creationId xmlns:p14="http://schemas.microsoft.com/office/powerpoint/2010/main" val="3010979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0323" cy="461010"/>
          </a:xfrm>
          <a:prstGeom prst="rect">
            <a:avLst/>
          </a:prstGeom>
        </p:spPr>
        <p:txBody>
          <a:bodyPr vert="horz" lIns="92374" tIns="46187" rIns="92374" bIns="46187" rtlCol="0"/>
          <a:lstStyle>
            <a:lvl1pPr algn="l">
              <a:defRPr sz="1200"/>
            </a:lvl1pPr>
          </a:lstStyle>
          <a:p>
            <a:endParaRPr lang="en-US"/>
          </a:p>
        </p:txBody>
      </p:sp>
      <p:sp>
        <p:nvSpPr>
          <p:cNvPr id="3" name="Date Placeholder 2"/>
          <p:cNvSpPr>
            <a:spLocks noGrp="1"/>
          </p:cNvSpPr>
          <p:nvPr>
            <p:ph type="dt" idx="1"/>
          </p:nvPr>
        </p:nvSpPr>
        <p:spPr>
          <a:xfrm>
            <a:off x="3934970" y="0"/>
            <a:ext cx="3010323" cy="461010"/>
          </a:xfrm>
          <a:prstGeom prst="rect">
            <a:avLst/>
          </a:prstGeom>
        </p:spPr>
        <p:txBody>
          <a:bodyPr vert="horz" lIns="92374" tIns="46187" rIns="92374" bIns="46187" rtlCol="0"/>
          <a:lstStyle>
            <a:lvl1pPr algn="r">
              <a:defRPr sz="1200"/>
            </a:lvl1pPr>
          </a:lstStyle>
          <a:p>
            <a:fld id="{698E625A-5B51-4ED6-9E0B-C283F0A34CBA}" type="datetimeFigureOut">
              <a:rPr lang="en-US" smtClean="0"/>
              <a:t>11/16/2016</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74" tIns="46187" rIns="92374" bIns="46187"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74" tIns="46187" rIns="92374" bIns="461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57590"/>
            <a:ext cx="3010323" cy="461010"/>
          </a:xfrm>
          <a:prstGeom prst="rect">
            <a:avLst/>
          </a:prstGeom>
        </p:spPr>
        <p:txBody>
          <a:bodyPr vert="horz" lIns="92374" tIns="46187" rIns="92374" bIns="46187" rtlCol="0" anchor="b"/>
          <a:lstStyle>
            <a:lvl1pPr algn="l">
              <a:defRPr sz="1200"/>
            </a:lvl1pPr>
          </a:lstStyle>
          <a:p>
            <a:endParaRPr lang="en-US"/>
          </a:p>
        </p:txBody>
      </p:sp>
      <p:sp>
        <p:nvSpPr>
          <p:cNvPr id="7" name="Slide Number Placeholder 6"/>
          <p:cNvSpPr>
            <a:spLocks noGrp="1"/>
          </p:cNvSpPr>
          <p:nvPr>
            <p:ph type="sldNum" sz="quarter" idx="5"/>
          </p:nvPr>
        </p:nvSpPr>
        <p:spPr>
          <a:xfrm>
            <a:off x="3934970" y="8757590"/>
            <a:ext cx="3010323" cy="461010"/>
          </a:xfrm>
          <a:prstGeom prst="rect">
            <a:avLst/>
          </a:prstGeom>
        </p:spPr>
        <p:txBody>
          <a:bodyPr vert="horz" lIns="92374" tIns="46187" rIns="92374" bIns="46187" rtlCol="0" anchor="b"/>
          <a:lstStyle>
            <a:lvl1pPr algn="r">
              <a:defRPr sz="1200"/>
            </a:lvl1pPr>
          </a:lstStyle>
          <a:p>
            <a:fld id="{72D296FC-2F36-4300-9473-D18AD69726C7}" type="slidenum">
              <a:rPr lang="en-US" smtClean="0"/>
              <a:t>‹#›</a:t>
            </a:fld>
            <a:endParaRPr lang="en-US"/>
          </a:p>
        </p:txBody>
      </p:sp>
    </p:spTree>
    <p:extLst>
      <p:ext uri="{BB962C8B-B14F-4D97-AF65-F5344CB8AC3E}">
        <p14:creationId xmlns:p14="http://schemas.microsoft.com/office/powerpoint/2010/main" val="1259916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096734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28070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627669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06387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1487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74688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653114-0D40-384A-9E11-76EB88F8D7B8}" type="slidenum">
              <a:rPr lang="en-US" smtClean="0"/>
              <a:pPr/>
              <a:t>21</a:t>
            </a:fld>
            <a:endParaRPr lang="en-US"/>
          </a:p>
        </p:txBody>
      </p:sp>
    </p:spTree>
    <p:extLst>
      <p:ext uri="{BB962C8B-B14F-4D97-AF65-F5344CB8AC3E}">
        <p14:creationId xmlns:p14="http://schemas.microsoft.com/office/powerpoint/2010/main" val="189948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a:t>
            </a:r>
          </a:p>
          <a:p>
            <a:r>
              <a:rPr lang="en-US" dirty="0" smtClean="0"/>
              <a:t>Brightened graphic (no more shame); added current activities from previous</a:t>
            </a:r>
            <a:r>
              <a:rPr lang="en-US" baseline="0" dirty="0" smtClean="0"/>
              <a:t> version; </a:t>
            </a:r>
          </a:p>
          <a:p>
            <a:r>
              <a:rPr lang="en-US" baseline="0" dirty="0" smtClean="0"/>
              <a:t>Mary Beth please format text</a:t>
            </a:r>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893674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noRot="1" noChangeAspect="1"/>
          </p:cNvSpPr>
          <p:nvPr>
            <p:ph type="sldImg"/>
          </p:nvPr>
        </p:nvSpPr>
        <p:spPr>
          <a:prstGeom prst="rect">
            <a:avLst/>
          </a:prstGeom>
        </p:spPr>
        <p:txBody>
          <a:bodyPr/>
          <a:lstStyle/>
          <a:p>
            <a:endParaRPr dirty="0"/>
          </a:p>
        </p:txBody>
      </p:sp>
      <p:sp>
        <p:nvSpPr>
          <p:cNvPr id="443" name="Shape 443"/>
          <p:cNvSpPr>
            <a:spLocks noGrp="1"/>
          </p:cNvSpPr>
          <p:nvPr>
            <p:ph type="body" sz="quarter" idx="1"/>
          </p:nvPr>
        </p:nvSpPr>
        <p:spPr>
          <a:prstGeom prst="rect">
            <a:avLst/>
          </a:prstGeom>
        </p:spPr>
        <p:txBody>
          <a:bodyPr/>
          <a:lstStyle>
            <a:lvl1pPr marL="212725" indent="-209550" defTabSz="457200">
              <a:spcBef>
                <a:spcPts val="0"/>
              </a:spcBef>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sz="2000">
                <a:latin typeface="Arial"/>
                <a:ea typeface="Arial"/>
                <a:cs typeface="Arial"/>
                <a:sym typeface="Arial"/>
              </a:defRPr>
            </a:lvl1pPr>
          </a:lstStyle>
          <a:p>
            <a:r>
              <a:rPr dirty="0"/>
              <a:t>Interior Page Design 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330512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637679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2402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9492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6" name="Rectangle 5"/>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878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725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4276725" y="6465125"/>
            <a:ext cx="857250" cy="365125"/>
          </a:xfrm>
          <a:prstGeom prst="rect">
            <a:avLst/>
          </a:prstGeom>
        </p:spPr>
        <p:txBody>
          <a:bodyPr/>
          <a:lstStyle/>
          <a:p>
            <a:fld id="{B58F48A6-A3E1-4848-9AC3-B43F560BE4FE}" type="slidenum">
              <a:rPr lang="en-US" smtClean="0"/>
              <a:pPr/>
              <a:t>‹#›</a:t>
            </a:fld>
            <a:endParaRPr lang="en-US" dirty="0"/>
          </a:p>
        </p:txBody>
      </p:sp>
      <p:sp>
        <p:nvSpPr>
          <p:cNvPr id="6" name="Text Placeholder 5"/>
          <p:cNvSpPr>
            <a:spLocks noGrp="1"/>
          </p:cNvSpPr>
          <p:nvPr>
            <p:ph type="body" sz="quarter" idx="12"/>
          </p:nvPr>
        </p:nvSpPr>
        <p:spPr>
          <a:xfrm>
            <a:off x="95866" y="866775"/>
            <a:ext cx="8996516" cy="53530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11"/>
          <p:cNvSpPr>
            <a:spLocks noGrp="1"/>
          </p:cNvSpPr>
          <p:nvPr>
            <p:ph type="ftr" sz="quarter" idx="3"/>
          </p:nvPr>
        </p:nvSpPr>
        <p:spPr>
          <a:xfrm>
            <a:off x="2175387" y="6465124"/>
            <a:ext cx="2101338"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i="1" dirty="0" smtClean="0">
                <a:solidFill>
                  <a:prstClr val="white"/>
                </a:solidFill>
                <a:latin typeface="Arial" panose="020B0604020202020204" pitchFamily="34" charset="0"/>
                <a:cs typeface="Arial" panose="020B0604020202020204" pitchFamily="34" charset="0"/>
              </a:rPr>
              <a:t>S and T Review September 28, 2016</a:t>
            </a:r>
          </a:p>
        </p:txBody>
      </p:sp>
    </p:spTree>
    <p:extLst>
      <p:ext uri="{BB962C8B-B14F-4D97-AF65-F5344CB8AC3E}">
        <p14:creationId xmlns:p14="http://schemas.microsoft.com/office/powerpoint/2010/main" val="23471940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7402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1.emf"/><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6.em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46.pn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1.jpeg"/><Relationship Id="rId11" Type="http://schemas.openxmlformats.org/officeDocument/2006/relationships/image" Target="../media/image75.png"/><Relationship Id="rId5" Type="http://schemas.openxmlformats.org/officeDocument/2006/relationships/image" Target="../media/image70.jpeg"/><Relationship Id="rId10" Type="http://schemas.openxmlformats.org/officeDocument/2006/relationships/image" Target="../media/image74.png"/><Relationship Id="rId4" Type="http://schemas.microsoft.com/office/2007/relationships/hdphoto" Target="../media/hdphoto2.wdp"/><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1"/>
          <p:cNvSpPr txBox="1">
            <a:spLocks/>
          </p:cNvSpPr>
          <p:nvPr/>
        </p:nvSpPr>
        <p:spPr bwMode="auto">
          <a:xfrm>
            <a:off x="-12070" y="6124574"/>
            <a:ext cx="2714625" cy="6572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Hugh Montgomery</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November 17, 2016</a:t>
            </a:r>
          </a:p>
        </p:txBody>
      </p:sp>
      <p:sp>
        <p:nvSpPr>
          <p:cNvPr id="5" name="TextBox 4"/>
          <p:cNvSpPr txBox="1"/>
          <p:nvPr/>
        </p:nvSpPr>
        <p:spPr>
          <a:xfrm>
            <a:off x="0" y="0"/>
            <a:ext cx="9144000" cy="584775"/>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pPr algn="r"/>
            <a:r>
              <a:rPr lang="en-US" sz="3200" b="1" smtClean="0">
                <a:solidFill>
                  <a:srgbClr val="FFFFFF"/>
                </a:solidFill>
                <a:latin typeface="Arial" pitchFamily="34" charset="0"/>
                <a:cs typeface="Arial" pitchFamily="34" charset="0"/>
              </a:rPr>
              <a:t>Jefferson Lab Status  </a:t>
            </a:r>
            <a:endParaRPr lang="en-US" sz="3200" b="1" dirty="0" smtClean="0">
              <a:solidFill>
                <a:srgbClr val="FFFFFF"/>
              </a:solidFill>
              <a:latin typeface="Arial" pitchFamily="34" charset="0"/>
              <a:cs typeface="Arial"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 y="662382"/>
            <a:ext cx="9136680" cy="5352998"/>
          </a:xfrm>
          <a:prstGeom prst="rect">
            <a:avLst/>
          </a:prstGeom>
        </p:spPr>
      </p:pic>
    </p:spTree>
    <p:extLst>
      <p:ext uri="{BB962C8B-B14F-4D97-AF65-F5344CB8AC3E}">
        <p14:creationId xmlns:p14="http://schemas.microsoft.com/office/powerpoint/2010/main" val="1279776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998" y="844672"/>
            <a:ext cx="4142053"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76200"/>
            <a:ext cx="7772400" cy="914400"/>
          </a:xfrm>
        </p:spPr>
        <p:txBody>
          <a:bodyPr/>
          <a:lstStyle/>
          <a:p>
            <a:r>
              <a:rPr lang="en-US" dirty="0" smtClean="0"/>
              <a:t>Solving the Proton </a:t>
            </a:r>
            <a:r>
              <a:rPr lang="en-US" dirty="0"/>
              <a:t>Radius </a:t>
            </a:r>
            <a:r>
              <a:rPr lang="en-US" dirty="0" smtClean="0"/>
              <a:t>Puzzle</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26831"/>
            <a:ext cx="2362200" cy="27408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505200"/>
            <a:ext cx="2296598" cy="274157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0" y="1752600"/>
            <a:ext cx="1309974" cy="400110"/>
          </a:xfrm>
          <a:prstGeom prst="rect">
            <a:avLst/>
          </a:prstGeom>
          <a:solidFill>
            <a:schemeClr val="bg1"/>
          </a:solidFill>
        </p:spPr>
        <p:txBody>
          <a:bodyPr wrap="none" rtlCol="0">
            <a:spAutoFit/>
          </a:bodyPr>
          <a:lstStyle/>
          <a:p>
            <a:r>
              <a:rPr lang="en-US" sz="2000" b="1" dirty="0" smtClean="0">
                <a:solidFill>
                  <a:srgbClr val="002060"/>
                </a:solidFill>
                <a:latin typeface="Arial" pitchFamily="34" charset="0"/>
                <a:cs typeface="Arial" pitchFamily="34" charset="0"/>
              </a:rPr>
              <a:t>Atomic H</a:t>
            </a:r>
          </a:p>
        </p:txBody>
      </p:sp>
      <p:sp>
        <p:nvSpPr>
          <p:cNvPr id="11" name="TextBox 10"/>
          <p:cNvSpPr txBox="1"/>
          <p:nvPr/>
        </p:nvSpPr>
        <p:spPr>
          <a:xfrm>
            <a:off x="4495800" y="1192143"/>
            <a:ext cx="1465466" cy="707886"/>
          </a:xfrm>
          <a:prstGeom prst="rect">
            <a:avLst/>
          </a:prstGeom>
          <a:noFill/>
        </p:spPr>
        <p:txBody>
          <a:bodyPr wrap="none" rtlCol="0">
            <a:spAutoFit/>
          </a:bodyPr>
          <a:lstStyle/>
          <a:p>
            <a:r>
              <a:rPr lang="en-US" sz="2000" b="1" dirty="0" smtClean="0">
                <a:solidFill>
                  <a:srgbClr val="002060"/>
                </a:solidFill>
                <a:latin typeface="Arial" pitchFamily="34" charset="0"/>
                <a:cs typeface="Arial" pitchFamily="34" charset="0"/>
              </a:rPr>
              <a:t>Elastic e-p</a:t>
            </a:r>
          </a:p>
          <a:p>
            <a:r>
              <a:rPr lang="en-US" sz="2000" b="1" dirty="0" smtClean="0">
                <a:solidFill>
                  <a:srgbClr val="002060"/>
                </a:solidFill>
                <a:latin typeface="Arial" pitchFamily="34" charset="0"/>
                <a:cs typeface="Arial" pitchFamily="34" charset="0"/>
              </a:rPr>
              <a:t>scattering</a:t>
            </a:r>
          </a:p>
        </p:txBody>
      </p:sp>
      <p:sp>
        <p:nvSpPr>
          <p:cNvPr id="6" name="Left Brace 5"/>
          <p:cNvSpPr/>
          <p:nvPr/>
        </p:nvSpPr>
        <p:spPr bwMode="auto">
          <a:xfrm>
            <a:off x="5940552" y="1088886"/>
            <a:ext cx="155448" cy="768459"/>
          </a:xfrm>
          <a:prstGeom prst="leftBrace">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3" name="TextBox 12"/>
          <p:cNvSpPr txBox="1"/>
          <p:nvPr/>
        </p:nvSpPr>
        <p:spPr>
          <a:xfrm>
            <a:off x="6781800" y="2724090"/>
            <a:ext cx="1338828" cy="400110"/>
          </a:xfrm>
          <a:prstGeom prst="rect">
            <a:avLst/>
          </a:prstGeom>
          <a:solidFill>
            <a:schemeClr val="bg1"/>
          </a:solidFill>
        </p:spPr>
        <p:txBody>
          <a:bodyPr wrap="none" rtlCol="0">
            <a:spAutoFit/>
          </a:bodyPr>
          <a:lstStyle/>
          <a:p>
            <a:r>
              <a:rPr lang="en-US" sz="2000" b="1" dirty="0" err="1" smtClean="0">
                <a:solidFill>
                  <a:srgbClr val="002060"/>
                </a:solidFill>
                <a:latin typeface="Arial" pitchFamily="34" charset="0"/>
                <a:cs typeface="Arial" pitchFamily="34" charset="0"/>
              </a:rPr>
              <a:t>Muonic</a:t>
            </a:r>
            <a:r>
              <a:rPr lang="en-US" sz="2000" b="1" dirty="0" smtClean="0">
                <a:solidFill>
                  <a:srgbClr val="002060"/>
                </a:solidFill>
                <a:latin typeface="Arial" pitchFamily="34" charset="0"/>
                <a:cs typeface="Arial" pitchFamily="34" charset="0"/>
              </a:rPr>
              <a:t> H</a:t>
            </a:r>
          </a:p>
        </p:txBody>
      </p:sp>
      <p:sp>
        <p:nvSpPr>
          <p:cNvPr id="8" name="Right Brace 7"/>
          <p:cNvSpPr/>
          <p:nvPr/>
        </p:nvSpPr>
        <p:spPr bwMode="auto">
          <a:xfrm>
            <a:off x="6626352" y="2667000"/>
            <a:ext cx="155448" cy="609600"/>
          </a:xfrm>
          <a:prstGeom prst="rightBrace">
            <a:avLst/>
          </a:prstGeom>
          <a:noFill/>
          <a:ln w="38100"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9" name="Rectangle 8"/>
          <p:cNvSpPr/>
          <p:nvPr/>
        </p:nvSpPr>
        <p:spPr bwMode="auto">
          <a:xfrm>
            <a:off x="5676900" y="2428646"/>
            <a:ext cx="838200" cy="1935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6" name="TextBox 15"/>
          <p:cNvSpPr txBox="1"/>
          <p:nvPr/>
        </p:nvSpPr>
        <p:spPr>
          <a:xfrm>
            <a:off x="6417547" y="2157880"/>
            <a:ext cx="1643628" cy="400110"/>
          </a:xfrm>
          <a:prstGeom prst="rect">
            <a:avLst/>
          </a:prstGeom>
          <a:solidFill>
            <a:schemeClr val="bg1"/>
          </a:solidFill>
        </p:spPr>
        <p:txBody>
          <a:bodyPr wrap="square" rtlCol="0">
            <a:spAutoFit/>
          </a:bodyPr>
          <a:lstStyle/>
          <a:p>
            <a:r>
              <a:rPr lang="en-US" sz="2000" b="1" dirty="0" smtClean="0">
                <a:solidFill>
                  <a:srgbClr val="FF0000"/>
                </a:solidFill>
                <a:latin typeface="Arial" pitchFamily="34" charset="0"/>
                <a:cs typeface="Arial" pitchFamily="34" charset="0"/>
              </a:rPr>
              <a:t>(projected)</a:t>
            </a:r>
          </a:p>
        </p:txBody>
      </p:sp>
      <p:sp>
        <p:nvSpPr>
          <p:cNvPr id="12" name="Rectangle 11"/>
          <p:cNvSpPr/>
          <p:nvPr/>
        </p:nvSpPr>
        <p:spPr bwMode="auto">
          <a:xfrm>
            <a:off x="7086600" y="1088886"/>
            <a:ext cx="1034028" cy="7684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4" name="Rectangle 13"/>
          <p:cNvSpPr/>
          <p:nvPr/>
        </p:nvSpPr>
        <p:spPr bwMode="auto">
          <a:xfrm>
            <a:off x="4572000" y="2667000"/>
            <a:ext cx="99060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5" name="Rectangle 14"/>
          <p:cNvSpPr/>
          <p:nvPr/>
        </p:nvSpPr>
        <p:spPr bwMode="auto">
          <a:xfrm>
            <a:off x="3624659" y="2133600"/>
            <a:ext cx="4346198" cy="459785"/>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7" name="Rectangle 16"/>
          <p:cNvSpPr/>
          <p:nvPr/>
        </p:nvSpPr>
        <p:spPr bwMode="auto">
          <a:xfrm>
            <a:off x="5867400" y="2313559"/>
            <a:ext cx="533400" cy="2571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9" name="TextBox 18"/>
          <p:cNvSpPr txBox="1"/>
          <p:nvPr/>
        </p:nvSpPr>
        <p:spPr>
          <a:xfrm>
            <a:off x="4114800" y="4310896"/>
            <a:ext cx="4724400" cy="1785104"/>
          </a:xfrm>
          <a:prstGeom prst="rect">
            <a:avLst/>
          </a:prstGeom>
          <a:noFill/>
        </p:spPr>
        <p:txBody>
          <a:bodyPr wrap="square" rtlCol="0">
            <a:spAutoFit/>
          </a:bodyPr>
          <a:lstStyle/>
          <a:p>
            <a:pPr marL="342900" indent="-342900">
              <a:buFont typeface="Arial" panose="020B0604020202020204" pitchFamily="34" charset="0"/>
              <a:buChar char="•"/>
            </a:pPr>
            <a:r>
              <a:rPr lang="en-US" sz="2000" b="1" dirty="0" err="1" smtClean="0">
                <a:latin typeface="Arial" pitchFamily="34" charset="0"/>
                <a:cs typeface="Arial" pitchFamily="34" charset="0"/>
              </a:rPr>
              <a:t>PRad</a:t>
            </a:r>
            <a:r>
              <a:rPr lang="en-US" sz="2000" b="1" dirty="0" smtClean="0">
                <a:latin typeface="Arial" pitchFamily="34" charset="0"/>
                <a:cs typeface="Arial" pitchFamily="34" charset="0"/>
              </a:rPr>
              <a:t>: new experiment to</a:t>
            </a:r>
          </a:p>
          <a:p>
            <a:pPr>
              <a:spcAft>
                <a:spcPts val="400"/>
              </a:spcAft>
            </a:pPr>
            <a:r>
              <a:rPr lang="en-US" sz="2000" b="1" dirty="0" smtClean="0">
                <a:latin typeface="Arial" pitchFamily="34" charset="0"/>
                <a:cs typeface="Arial" pitchFamily="34" charset="0"/>
              </a:rPr>
              <a:t>     address proton radius @ </a:t>
            </a:r>
            <a:r>
              <a:rPr lang="en-US" sz="2000" b="1" dirty="0" err="1" smtClean="0">
                <a:latin typeface="Arial" pitchFamily="34" charset="0"/>
                <a:cs typeface="Arial" pitchFamily="34" charset="0"/>
              </a:rPr>
              <a:t>JLab</a:t>
            </a:r>
            <a:endParaRPr lang="en-US" sz="2000" b="1" dirty="0">
              <a:latin typeface="Arial" pitchFamily="34" charset="0"/>
              <a:cs typeface="Arial" pitchFamily="34" charset="0"/>
            </a:endParaRPr>
          </a:p>
          <a:p>
            <a:pPr marL="342900" indent="-342900">
              <a:spcAft>
                <a:spcPts val="400"/>
              </a:spcAft>
              <a:buFont typeface="Arial" panose="020B0604020202020204" pitchFamily="34" charset="0"/>
              <a:buChar char="•"/>
            </a:pPr>
            <a:r>
              <a:rPr lang="en-US" sz="2000" b="1" dirty="0" smtClean="0">
                <a:latin typeface="Arial" pitchFamily="34" charset="0"/>
                <a:cs typeface="Arial" pitchFamily="34" charset="0"/>
              </a:rPr>
              <a:t>NSF MRI: H</a:t>
            </a:r>
            <a:r>
              <a:rPr lang="en-US" sz="2000" b="1" baseline="-25000" dirty="0" smtClean="0">
                <a:latin typeface="Arial" pitchFamily="34" charset="0"/>
                <a:cs typeface="Arial" pitchFamily="34" charset="0"/>
              </a:rPr>
              <a:t>2</a:t>
            </a:r>
            <a:r>
              <a:rPr lang="en-US" sz="2000" b="1" dirty="0" smtClean="0">
                <a:latin typeface="Arial" pitchFamily="34" charset="0"/>
                <a:cs typeface="Arial" pitchFamily="34" charset="0"/>
              </a:rPr>
              <a:t> gas target</a:t>
            </a:r>
          </a:p>
          <a:p>
            <a:pPr marL="342900" indent="-342900">
              <a:spcAft>
                <a:spcPts val="400"/>
              </a:spcAft>
              <a:buFont typeface="Arial" panose="020B0604020202020204" pitchFamily="34" charset="0"/>
              <a:buChar char="•"/>
            </a:pPr>
            <a:r>
              <a:rPr lang="en-US" sz="2000" b="1" dirty="0" smtClean="0">
                <a:latin typeface="Arial" pitchFamily="34" charset="0"/>
                <a:cs typeface="Arial" pitchFamily="34" charset="0"/>
              </a:rPr>
              <a:t>DOE GEM tracking detectors </a:t>
            </a:r>
          </a:p>
          <a:p>
            <a:pPr marL="342900" indent="-342900">
              <a:buFont typeface="Arial" panose="020B0604020202020204" pitchFamily="34" charset="0"/>
              <a:buChar char="•"/>
            </a:pPr>
            <a:r>
              <a:rPr lang="en-US" sz="2000" b="1" dirty="0" smtClean="0">
                <a:latin typeface="Arial" pitchFamily="34" charset="0"/>
                <a:cs typeface="Arial" pitchFamily="34" charset="0"/>
              </a:rPr>
              <a:t>Successful run in summer 2016!</a:t>
            </a:r>
          </a:p>
        </p:txBody>
      </p:sp>
      <p:sp>
        <p:nvSpPr>
          <p:cNvPr id="20" name="TextBox 19"/>
          <p:cNvSpPr txBox="1"/>
          <p:nvPr/>
        </p:nvSpPr>
        <p:spPr>
          <a:xfrm>
            <a:off x="3654803" y="2157880"/>
            <a:ext cx="1831597" cy="400110"/>
          </a:xfrm>
          <a:prstGeom prst="rect">
            <a:avLst/>
          </a:prstGeom>
          <a:solidFill>
            <a:schemeClr val="bg1"/>
          </a:solidFill>
        </p:spPr>
        <p:txBody>
          <a:bodyPr wrap="square" rtlCol="0">
            <a:spAutoFit/>
          </a:bodyPr>
          <a:lstStyle/>
          <a:p>
            <a:r>
              <a:rPr lang="en-US" sz="2000" b="1" dirty="0" err="1" smtClean="0">
                <a:solidFill>
                  <a:srgbClr val="FF0000"/>
                </a:solidFill>
                <a:latin typeface="Arial" pitchFamily="34" charset="0"/>
                <a:cs typeface="Arial" pitchFamily="34" charset="0"/>
              </a:rPr>
              <a:t>PRad</a:t>
            </a:r>
            <a:r>
              <a:rPr lang="en-US" b="1" dirty="0" err="1" smtClean="0">
                <a:solidFill>
                  <a:srgbClr val="FF0000"/>
                </a:solidFill>
                <a:latin typeface="Arial" pitchFamily="34" charset="0"/>
                <a:cs typeface="Arial" pitchFamily="34" charset="0"/>
              </a:rPr>
              <a:t>@</a:t>
            </a:r>
            <a:r>
              <a:rPr lang="en-US" sz="2000" b="1" dirty="0" err="1" smtClean="0">
                <a:solidFill>
                  <a:srgbClr val="FF0000"/>
                </a:solidFill>
                <a:latin typeface="Arial" pitchFamily="34" charset="0"/>
                <a:cs typeface="Arial" pitchFamily="34" charset="0"/>
              </a:rPr>
              <a:t>JLab</a:t>
            </a:r>
            <a:r>
              <a:rPr lang="en-US" sz="2000" b="1" dirty="0" smtClean="0">
                <a:solidFill>
                  <a:srgbClr val="FF0000"/>
                </a:solidFill>
                <a:latin typeface="Arial" pitchFamily="34" charset="0"/>
                <a:cs typeface="Arial" pitchFamily="34" charset="0"/>
              </a:rPr>
              <a:t>:</a:t>
            </a:r>
          </a:p>
        </p:txBody>
      </p:sp>
    </p:spTree>
    <p:extLst>
      <p:ext uri="{BB962C8B-B14F-4D97-AF65-F5344CB8AC3E}">
        <p14:creationId xmlns:p14="http://schemas.microsoft.com/office/powerpoint/2010/main" val="36825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000"/>
                                        <p:tgtEl>
                                          <p:spTgt spid="16"/>
                                        </p:tgtEl>
                                      </p:cBhvr>
                                    </p:animEffect>
                                  </p:childTnLst>
                                </p:cTn>
                              </p:par>
                              <p:par>
                                <p:cTn id="11" presetID="10" presetClass="exit" presetSubtype="0" fill="hold" grpId="0" nodeType="withEffect">
                                  <p:stCondLst>
                                    <p:cond delay="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7"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34952" cy="792480"/>
          </a:xfrm>
        </p:spPr>
        <p:txBody>
          <a:bodyPr/>
          <a:lstStyle/>
          <a:p>
            <a:r>
              <a:rPr lang="en-US" dirty="0">
                <a:solidFill>
                  <a:prstClr val="black"/>
                </a:solidFill>
              </a:rPr>
              <a:t>Heavy Photon Search</a:t>
            </a:r>
            <a:endParaRPr lang="en-US" sz="2000" dirty="0"/>
          </a:p>
        </p:txBody>
      </p:sp>
      <p:pic>
        <p:nvPicPr>
          <p:cNvPr id="7" name="Picture 6" descr="heavy_photon_logo.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117" y="1"/>
            <a:ext cx="1034072" cy="704088"/>
          </a:xfrm>
          <a:prstGeom prst="rect">
            <a:avLst/>
          </a:prstGeom>
        </p:spPr>
      </p:pic>
      <p:grpSp>
        <p:nvGrpSpPr>
          <p:cNvPr id="10" name="Group 9"/>
          <p:cNvGrpSpPr/>
          <p:nvPr/>
        </p:nvGrpSpPr>
        <p:grpSpPr>
          <a:xfrm>
            <a:off x="228600" y="1031319"/>
            <a:ext cx="8686800" cy="2092881"/>
            <a:chOff x="76200" y="851880"/>
            <a:chExt cx="8686800" cy="2092881"/>
          </a:xfrm>
        </p:grpSpPr>
        <p:sp>
          <p:nvSpPr>
            <p:cNvPr id="8" name="TextBox 7"/>
            <p:cNvSpPr txBox="1"/>
            <p:nvPr/>
          </p:nvSpPr>
          <p:spPr>
            <a:xfrm>
              <a:off x="76200" y="851880"/>
              <a:ext cx="6096000" cy="2092881"/>
            </a:xfrm>
            <a:prstGeom prst="rect">
              <a:avLst/>
            </a:prstGeom>
            <a:noFill/>
          </p:spPr>
          <p:txBody>
            <a:bodyPr wrap="square" rtlCol="0">
              <a:spAutoFit/>
            </a:bodyPr>
            <a:lstStyle/>
            <a:p>
              <a:pPr marL="339725" indent="-339725">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HPS searches for an electro-produced  hidden sector photon (A’) which decays to </a:t>
              </a:r>
              <a:r>
                <a:rPr lang="en-US" sz="2000" dirty="0" err="1">
                  <a:latin typeface="Arial" panose="020B0604020202020204" pitchFamily="34" charset="0"/>
                  <a:cs typeface="Arial" panose="020B0604020202020204" pitchFamily="34" charset="0"/>
                </a:rPr>
                <a:t>e</a:t>
              </a:r>
              <a:r>
                <a:rPr lang="en-US" sz="2000" baseline="30000" dirty="0" err="1">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e</a:t>
              </a:r>
              <a:r>
                <a:rPr lang="en-US" sz="2000" baseline="30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pairs</a:t>
              </a:r>
            </a:p>
            <a:p>
              <a:pPr marL="339725" indent="-339725">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A’s could mediate dark matter annihilations and interactions with </a:t>
              </a:r>
              <a:r>
                <a:rPr lang="en-US" sz="2000" i="1" dirty="0">
                  <a:latin typeface="Arial" panose="020B0604020202020204" pitchFamily="34" charset="0"/>
                  <a:cs typeface="Arial" panose="020B0604020202020204" pitchFamily="34" charset="0"/>
                </a:rPr>
                <a:t>our</a:t>
              </a:r>
              <a:r>
                <a:rPr lang="en-US" sz="2000" dirty="0">
                  <a:latin typeface="Arial" panose="020B0604020202020204" pitchFamily="34" charset="0"/>
                  <a:cs typeface="Arial" panose="020B0604020202020204" pitchFamily="34" charset="0"/>
                </a:rPr>
                <a:t> matter</a:t>
              </a:r>
            </a:p>
            <a:p>
              <a:pPr marL="339725" indent="-339725">
                <a:buFont typeface="Arial" panose="020B0604020202020204" pitchFamily="34" charset="0"/>
                <a:buChar char="•"/>
              </a:pPr>
              <a:r>
                <a:rPr lang="en-US" sz="2000" dirty="0">
                  <a:latin typeface="Arial" panose="020B0604020202020204" pitchFamily="34" charset="0"/>
                  <a:cs typeface="Arial" panose="020B0604020202020204" pitchFamily="34" charset="0"/>
                </a:rPr>
                <a:t>HPS identifies A’s with invariant mass and separated vertices</a:t>
              </a:r>
            </a:p>
          </p:txBody>
        </p:sp>
        <p:pic>
          <p:nvPicPr>
            <p:cNvPr id="5" name="Picture 4"/>
            <p:cNvPicPr>
              <a:picLocks noChangeAspect="1"/>
            </p:cNvPicPr>
            <p:nvPr/>
          </p:nvPicPr>
          <p:blipFill>
            <a:blip r:embed="rId4"/>
            <a:stretch>
              <a:fillRect/>
            </a:stretch>
          </p:blipFill>
          <p:spPr>
            <a:xfrm>
              <a:off x="6107952" y="887361"/>
              <a:ext cx="2655048" cy="1991286"/>
            </a:xfrm>
            <a:prstGeom prst="rect">
              <a:avLst/>
            </a:prstGeom>
            <a:ln>
              <a:solidFill>
                <a:schemeClr val="tx1"/>
              </a:solidFill>
            </a:ln>
            <a:effectLst>
              <a:outerShdw blurRad="292100" dist="139700" dir="2700000" algn="tl" rotWithShape="0">
                <a:srgbClr val="333333">
                  <a:alpha val="65000"/>
                </a:srgbClr>
              </a:outerShdw>
            </a:effectLst>
          </p:spPr>
        </p:pic>
      </p:grpSp>
      <p:grpSp>
        <p:nvGrpSpPr>
          <p:cNvPr id="9" name="Group 8"/>
          <p:cNvGrpSpPr/>
          <p:nvPr/>
        </p:nvGrpSpPr>
        <p:grpSpPr>
          <a:xfrm>
            <a:off x="225301" y="3199039"/>
            <a:ext cx="8689329" cy="2546090"/>
            <a:chOff x="204301" y="3346935"/>
            <a:chExt cx="8689329" cy="2546090"/>
          </a:xfrm>
        </p:grpSpPr>
        <p:grpSp>
          <p:nvGrpSpPr>
            <p:cNvPr id="6" name="Group 5"/>
            <p:cNvGrpSpPr/>
            <p:nvPr/>
          </p:nvGrpSpPr>
          <p:grpSpPr>
            <a:xfrm>
              <a:off x="5798236" y="3346935"/>
              <a:ext cx="3095394" cy="2546090"/>
              <a:chOff x="5798236" y="3414792"/>
              <a:chExt cx="3095394" cy="2546090"/>
            </a:xfrm>
          </p:grpSpPr>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8236" y="3505200"/>
                <a:ext cx="3095394" cy="245568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6485212" y="3414792"/>
                <a:ext cx="1744388" cy="276999"/>
              </a:xfrm>
              <a:prstGeom prst="rect">
                <a:avLst/>
              </a:prstGeom>
              <a:noFill/>
            </p:spPr>
            <p:txBody>
              <a:bodyPr wrap="none" rtlCol="0">
                <a:spAutoFit/>
              </a:bodyPr>
              <a:lstStyle/>
              <a:p>
                <a:r>
                  <a:rPr lang="en-US" sz="1200" dirty="0">
                    <a:solidFill>
                      <a:srgbClr val="FF0000"/>
                    </a:solidFill>
                    <a:latin typeface="Arial" panose="020B0604020202020204" pitchFamily="34" charset="0"/>
                    <a:cs typeface="Arial" panose="020B0604020202020204" pitchFamily="34" charset="0"/>
                  </a:rPr>
                  <a:t>Measured </a:t>
                </a:r>
                <a:r>
                  <a:rPr lang="en-US" sz="1200" dirty="0" err="1">
                    <a:solidFill>
                      <a:srgbClr val="FF0000"/>
                    </a:solidFill>
                    <a:latin typeface="Arial" panose="020B0604020202020204" pitchFamily="34" charset="0"/>
                    <a:cs typeface="Arial" panose="020B0604020202020204" pitchFamily="34" charset="0"/>
                  </a:rPr>
                  <a:t>e</a:t>
                </a:r>
                <a:r>
                  <a:rPr lang="en-US" sz="1200" baseline="30000" dirty="0" err="1">
                    <a:solidFill>
                      <a:srgbClr val="FF0000"/>
                    </a:solidFill>
                    <a:latin typeface="Arial" panose="020B0604020202020204" pitchFamily="34" charset="0"/>
                    <a:cs typeface="Arial" panose="020B0604020202020204" pitchFamily="34" charset="0"/>
                  </a:rPr>
                  <a:t>+</a:t>
                </a:r>
                <a:r>
                  <a:rPr lang="en-US" sz="1200" dirty="0" err="1">
                    <a:solidFill>
                      <a:srgbClr val="FF0000"/>
                    </a:solidFill>
                    <a:latin typeface="Arial" panose="020B0604020202020204" pitchFamily="34" charset="0"/>
                    <a:cs typeface="Arial" panose="020B0604020202020204" pitchFamily="34" charset="0"/>
                  </a:rPr>
                  <a:t>e</a:t>
                </a:r>
                <a:r>
                  <a:rPr lang="en-US" sz="1200" baseline="30000" dirty="0">
                    <a:solidFill>
                      <a:srgbClr val="FF0000"/>
                    </a:solidFill>
                    <a:latin typeface="Arial" panose="020B0604020202020204" pitchFamily="34" charset="0"/>
                    <a:cs typeface="Arial" panose="020B0604020202020204" pitchFamily="34" charset="0"/>
                  </a:rPr>
                  <a:t>-</a:t>
                </a:r>
                <a:r>
                  <a:rPr lang="en-US" sz="1200" dirty="0">
                    <a:solidFill>
                      <a:srgbClr val="FF0000"/>
                    </a:solidFill>
                    <a:latin typeface="Arial" panose="020B0604020202020204" pitchFamily="34" charset="0"/>
                    <a:cs typeface="Arial" panose="020B0604020202020204" pitchFamily="34" charset="0"/>
                  </a:rPr>
                  <a:t> Masses</a:t>
                </a:r>
                <a:endParaRPr lang="en-US" sz="1200" dirty="0">
                  <a:solidFill>
                    <a:prstClr val="black"/>
                  </a:solidFill>
                  <a:latin typeface="Arial" panose="020B0604020202020204" pitchFamily="34" charset="0"/>
                  <a:cs typeface="Arial" panose="020B0604020202020204" pitchFamily="34" charset="0"/>
                </a:endParaRPr>
              </a:p>
            </p:txBody>
          </p:sp>
        </p:grpSp>
        <p:sp>
          <p:nvSpPr>
            <p:cNvPr id="4" name="TextBox 3"/>
            <p:cNvSpPr txBox="1"/>
            <p:nvPr/>
          </p:nvSpPr>
          <p:spPr>
            <a:xfrm>
              <a:off x="204301" y="3389799"/>
              <a:ext cx="4562467" cy="2477601"/>
            </a:xfrm>
            <a:prstGeom prst="rect">
              <a:avLst/>
            </a:prstGeom>
            <a:noFill/>
          </p:spPr>
          <p:txBody>
            <a:bodyPr wrap="none" rtlCol="0">
              <a:spAutoFit/>
            </a:bodyPr>
            <a:lstStyle/>
            <a:p>
              <a:r>
                <a:rPr lang="en-US" sz="2000" u="sng" dirty="0" smtClean="0">
                  <a:solidFill>
                    <a:srgbClr val="0033CC"/>
                  </a:solidFill>
                  <a:latin typeface="Arial" pitchFamily="34" charset="0"/>
                  <a:cs typeface="Arial" pitchFamily="34" charset="0"/>
                </a:rPr>
                <a:t>Status</a:t>
              </a:r>
              <a:r>
                <a:rPr lang="en-US" sz="2000" dirty="0" smtClean="0">
                  <a:solidFill>
                    <a:srgbClr val="0033CC"/>
                  </a:solidFill>
                  <a:latin typeface="Arial" pitchFamily="34" charset="0"/>
                  <a:cs typeface="Arial" pitchFamily="34" charset="0"/>
                </a:rPr>
                <a:t>: </a:t>
              </a:r>
            </a:p>
            <a:p>
              <a:pPr marL="342900" indent="-342900">
                <a:buFont typeface="Arial" panose="020B0604020202020204" pitchFamily="34" charset="0"/>
                <a:buChar char="•"/>
              </a:pPr>
              <a:r>
                <a:rPr lang="en-US" sz="2000" dirty="0" smtClean="0">
                  <a:solidFill>
                    <a:srgbClr val="0033CC"/>
                  </a:solidFill>
                  <a:latin typeface="Arial" pitchFamily="34" charset="0"/>
                  <a:cs typeface="Arial" pitchFamily="34" charset="0"/>
                </a:rPr>
                <a:t>1 GeV data under analysis </a:t>
              </a:r>
            </a:p>
            <a:p>
              <a:pPr marL="800100" lvl="1" indent="-284163">
                <a:spcAft>
                  <a:spcPts val="600"/>
                </a:spcAft>
                <a:buFont typeface="Arial" panose="020B0604020202020204" pitchFamily="34" charset="0"/>
                <a:buChar char="̶"/>
              </a:pPr>
              <a:r>
                <a:rPr lang="en-US" sz="2000" dirty="0">
                  <a:solidFill>
                    <a:srgbClr val="0033CC"/>
                  </a:solidFill>
                  <a:latin typeface="Arial" pitchFamily="34" charset="0"/>
                  <a:cs typeface="Arial" pitchFamily="34" charset="0"/>
                </a:rPr>
                <a:t>	</a:t>
              </a:r>
              <a:r>
                <a:rPr lang="en-US" sz="2000" dirty="0" smtClean="0">
                  <a:solidFill>
                    <a:srgbClr val="0033CC"/>
                  </a:solidFill>
                  <a:latin typeface="Arial" pitchFamily="34" charset="0"/>
                  <a:cs typeface="Arial" pitchFamily="34" charset="0"/>
                </a:rPr>
                <a:t>First results this </a:t>
              </a:r>
              <a:r>
                <a:rPr lang="en-US" sz="2000" strike="sngStrike" dirty="0" smtClean="0">
                  <a:solidFill>
                    <a:srgbClr val="0033CC"/>
                  </a:solidFill>
                  <a:latin typeface="Arial" pitchFamily="34" charset="0"/>
                  <a:cs typeface="Arial" pitchFamily="34" charset="0"/>
                </a:rPr>
                <a:t>summer</a:t>
              </a:r>
              <a:r>
                <a:rPr lang="en-US" sz="2000" dirty="0" smtClean="0">
                  <a:solidFill>
                    <a:srgbClr val="0033CC"/>
                  </a:solidFill>
                  <a:latin typeface="Arial" pitchFamily="34" charset="0"/>
                  <a:cs typeface="Arial" pitchFamily="34" charset="0"/>
                </a:rPr>
                <a:t> fall?</a:t>
              </a:r>
              <a:endParaRPr lang="en-US" sz="2000" strike="sngStrike" dirty="0">
                <a:solidFill>
                  <a:srgbClr val="0033CC"/>
                </a:solidFill>
                <a:latin typeface="Arial" pitchFamily="34" charset="0"/>
                <a:cs typeface="Arial" pitchFamily="34" charset="0"/>
              </a:endParaRPr>
            </a:p>
            <a:p>
              <a:pPr marL="342900" indent="-342900">
                <a:buFont typeface="Arial" panose="020B0604020202020204" pitchFamily="34" charset="0"/>
                <a:buChar char="•"/>
              </a:pPr>
              <a:r>
                <a:rPr lang="en-US" sz="2000" dirty="0" smtClean="0">
                  <a:solidFill>
                    <a:srgbClr val="0033CC"/>
                  </a:solidFill>
                  <a:latin typeface="Arial" pitchFamily="34" charset="0"/>
                  <a:cs typeface="Arial" pitchFamily="34" charset="0"/>
                </a:rPr>
                <a:t>2 GeV data acquired in spring 2016</a:t>
              </a:r>
            </a:p>
            <a:p>
              <a:pPr marL="800100" lvl="1" indent="-284163">
                <a:spcAft>
                  <a:spcPts val="600"/>
                </a:spcAft>
                <a:buFont typeface="Arial" panose="020B0604020202020204" pitchFamily="34" charset="0"/>
                <a:buChar char="̶"/>
              </a:pPr>
              <a:r>
                <a:rPr lang="en-US" sz="2000" dirty="0">
                  <a:solidFill>
                    <a:srgbClr val="0033CC"/>
                  </a:solidFill>
                  <a:latin typeface="Arial" pitchFamily="34" charset="0"/>
                  <a:cs typeface="Arial" pitchFamily="34" charset="0"/>
                </a:rPr>
                <a:t>	</a:t>
              </a:r>
              <a:r>
                <a:rPr lang="en-US" sz="2000" dirty="0" smtClean="0">
                  <a:solidFill>
                    <a:srgbClr val="0033CC"/>
                  </a:solidFill>
                  <a:latin typeface="Arial" pitchFamily="34" charset="0"/>
                  <a:cs typeface="Arial" pitchFamily="34" charset="0"/>
                </a:rPr>
                <a:t>Results next year</a:t>
              </a:r>
              <a:endParaRPr lang="en-US" sz="2000" dirty="0">
                <a:solidFill>
                  <a:srgbClr val="0033CC"/>
                </a:solidFill>
                <a:latin typeface="Arial" pitchFamily="34" charset="0"/>
                <a:cs typeface="Arial" pitchFamily="34" charset="0"/>
              </a:endParaRPr>
            </a:p>
            <a:p>
              <a:pPr marL="342900" indent="-342900">
                <a:spcAft>
                  <a:spcPts val="600"/>
                </a:spcAft>
                <a:buFont typeface="Arial" panose="020B0604020202020204" pitchFamily="34" charset="0"/>
                <a:buChar char="•"/>
              </a:pPr>
              <a:r>
                <a:rPr lang="en-US" sz="2000" dirty="0" smtClean="0">
                  <a:solidFill>
                    <a:srgbClr val="0033CC"/>
                  </a:solidFill>
                  <a:latin typeface="Arial" pitchFamily="34" charset="0"/>
                  <a:cs typeface="Arial" pitchFamily="34" charset="0"/>
                </a:rPr>
                <a:t>More running in the future</a:t>
              </a:r>
            </a:p>
            <a:p>
              <a:pPr marL="342900" indent="-342900">
                <a:buFont typeface="Arial" panose="020B0604020202020204" pitchFamily="34" charset="0"/>
                <a:buChar char="•"/>
              </a:pPr>
              <a:r>
                <a:rPr lang="en-US" sz="2000" dirty="0" smtClean="0">
                  <a:solidFill>
                    <a:srgbClr val="0033CC"/>
                  </a:solidFill>
                  <a:latin typeface="Arial" pitchFamily="34" charset="0"/>
                  <a:cs typeface="Arial" pitchFamily="34" charset="0"/>
                </a:rPr>
                <a:t>NP-HEP </a:t>
              </a:r>
              <a:r>
                <a:rPr lang="en-US" sz="2000" dirty="0">
                  <a:solidFill>
                    <a:srgbClr val="0033CC"/>
                  </a:solidFill>
                  <a:latin typeface="Arial" pitchFamily="34" charset="0"/>
                  <a:cs typeface="Arial" pitchFamily="34" charset="0"/>
                </a:rPr>
                <a:t>Collaboration </a:t>
              </a:r>
            </a:p>
          </p:txBody>
        </p:sp>
      </p:grpSp>
      <p:sp>
        <p:nvSpPr>
          <p:cNvPr id="11" name="TextBox 10"/>
          <p:cNvSpPr txBox="1"/>
          <p:nvPr/>
        </p:nvSpPr>
        <p:spPr>
          <a:xfrm>
            <a:off x="990600" y="5907945"/>
            <a:ext cx="6248400" cy="400110"/>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Future Program: more HPS, APEX, </a:t>
            </a:r>
            <a:r>
              <a:rPr lang="en-US" sz="2000" b="1" dirty="0" err="1" smtClean="0">
                <a:solidFill>
                  <a:srgbClr val="C00000"/>
                </a:solidFill>
                <a:latin typeface="Arial" pitchFamily="34" charset="0"/>
                <a:cs typeface="Arial" pitchFamily="34" charset="0"/>
              </a:rPr>
              <a:t>DarkLIGHT</a:t>
            </a:r>
            <a:endParaRPr lang="en-US" sz="2000" b="1" dirty="0" smtClean="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7438542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8300" y="76200"/>
            <a:ext cx="7886700" cy="584776"/>
          </a:xfrm>
          <a:prstGeom prst="rect">
            <a:avLst/>
          </a:prstGeom>
          <a:noFill/>
        </p:spPr>
        <p:txBody>
          <a:bodyPr wrap="square" rtlCol="0">
            <a:spAutoFit/>
          </a:bodyPr>
          <a:lstStyle/>
          <a:p>
            <a:r>
              <a:rPr lang="en-US" sz="3200" b="1" dirty="0">
                <a:solidFill>
                  <a:srgbClr val="000090"/>
                </a:solidFill>
              </a:rPr>
              <a:t> </a:t>
            </a:r>
            <a:r>
              <a:rPr lang="en-US" sz="3000" b="1" dirty="0" smtClean="0">
                <a:solidFill>
                  <a:srgbClr val="000090"/>
                </a:solidFill>
                <a:latin typeface="Arial" panose="020B0604020202020204" pitchFamily="34" charset="0"/>
                <a:cs typeface="Arial" panose="020B0604020202020204" pitchFamily="34" charset="0"/>
              </a:rPr>
              <a:t>Contributions to the 2016 DNP Meeting</a:t>
            </a:r>
            <a:endParaRPr lang="en-US" sz="3000" b="1" dirty="0">
              <a:solidFill>
                <a:srgbClr val="000090"/>
              </a:solidFill>
              <a:latin typeface="Arial" panose="020B0604020202020204" pitchFamily="34" charset="0"/>
              <a:cs typeface="Arial" panose="020B0604020202020204" pitchFamily="34" charset="0"/>
            </a:endParaRPr>
          </a:p>
        </p:txBody>
      </p:sp>
      <p:pic>
        <p:nvPicPr>
          <p:cNvPr id="5" name="Picture 4" descr="GlueX-500-px.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900" y="219016"/>
            <a:ext cx="1270000" cy="441960"/>
          </a:xfrm>
          <a:prstGeom prst="rect">
            <a:avLst/>
          </a:prstGeom>
        </p:spPr>
      </p:pic>
      <p:sp>
        <p:nvSpPr>
          <p:cNvPr id="6" name="TextBox 5"/>
          <p:cNvSpPr txBox="1"/>
          <p:nvPr/>
        </p:nvSpPr>
        <p:spPr>
          <a:xfrm>
            <a:off x="304800" y="2574805"/>
            <a:ext cx="8604407" cy="3508653"/>
          </a:xfrm>
          <a:prstGeom prst="rect">
            <a:avLst/>
          </a:prstGeom>
          <a:noFill/>
        </p:spPr>
        <p:txBody>
          <a:bodyPr wrap="none" rtlCol="0">
            <a:spAutoFit/>
          </a:bodyPr>
          <a:lstStyle/>
          <a:p>
            <a:pPr marL="342900" indent="-342900">
              <a:buFont typeface="Arial"/>
              <a:buChar char="•"/>
            </a:pPr>
            <a:r>
              <a:rPr lang="en-US" sz="2200" dirty="0" smtClean="0">
                <a:solidFill>
                  <a:schemeClr val="accent6">
                    <a:lumMod val="50000"/>
                  </a:schemeClr>
                </a:solidFill>
                <a:latin typeface="Symbol" charset="2"/>
                <a:cs typeface="Symbol" charset="2"/>
              </a:rPr>
              <a:t>S</a:t>
            </a:r>
            <a:r>
              <a:rPr lang="en-US" sz="2200" dirty="0" smtClean="0">
                <a:solidFill>
                  <a:schemeClr val="accent6">
                    <a:lumMod val="50000"/>
                  </a:schemeClr>
                </a:solidFill>
              </a:rPr>
              <a:t> </a:t>
            </a:r>
            <a:r>
              <a:rPr lang="en-US" sz="2200" dirty="0" smtClean="0">
                <a:solidFill>
                  <a:schemeClr val="accent6">
                    <a:lumMod val="50000"/>
                  </a:schemeClr>
                </a:solidFill>
                <a:latin typeface="Arial" panose="020B0604020202020204" pitchFamily="34" charset="0"/>
                <a:cs typeface="Arial" panose="020B0604020202020204" pitchFamily="34" charset="0"/>
              </a:rPr>
              <a:t>beam asymmetry of the </a:t>
            </a:r>
            <a:r>
              <a:rPr lang="en-US" sz="2200" dirty="0" smtClean="0">
                <a:solidFill>
                  <a:schemeClr val="accent6">
                    <a:lumMod val="50000"/>
                  </a:schemeClr>
                </a:solidFill>
                <a:latin typeface="Symbol" charset="2"/>
                <a:cs typeface="Symbol" charset="2"/>
              </a:rPr>
              <a:t>p</a:t>
            </a:r>
            <a:r>
              <a:rPr lang="en-US" sz="2200" baseline="30000" dirty="0" smtClean="0">
                <a:solidFill>
                  <a:schemeClr val="accent6">
                    <a:lumMod val="50000"/>
                  </a:schemeClr>
                </a:solidFill>
              </a:rPr>
              <a:t>0</a:t>
            </a:r>
            <a:r>
              <a:rPr lang="en-US" sz="2200" dirty="0" smtClean="0">
                <a:solidFill>
                  <a:schemeClr val="accent6">
                    <a:lumMod val="50000"/>
                  </a:schemeClr>
                </a:solidFill>
              </a:rPr>
              <a:t> </a:t>
            </a:r>
            <a:r>
              <a:rPr lang="en-US" sz="2200" dirty="0" smtClean="0">
                <a:solidFill>
                  <a:schemeClr val="accent6">
                    <a:lumMod val="50000"/>
                  </a:schemeClr>
                </a:solidFill>
                <a:latin typeface="Arial" panose="020B0604020202020204" pitchFamily="34" charset="0"/>
                <a:cs typeface="Arial" panose="020B0604020202020204" pitchFamily="34" charset="0"/>
              </a:rPr>
              <a:t>and </a:t>
            </a:r>
            <a:r>
              <a:rPr lang="en-US" sz="2200" dirty="0" smtClean="0">
                <a:solidFill>
                  <a:schemeClr val="accent6">
                    <a:lumMod val="50000"/>
                  </a:schemeClr>
                </a:solidFill>
                <a:latin typeface="Symbol" charset="2"/>
                <a:cs typeface="Symbol" charset="2"/>
              </a:rPr>
              <a:t>h</a:t>
            </a:r>
            <a:r>
              <a:rPr lang="en-US" sz="2200" dirty="0" smtClean="0">
                <a:solidFill>
                  <a:schemeClr val="accent6">
                    <a:lumMod val="50000"/>
                  </a:schemeClr>
                </a:solidFill>
              </a:rPr>
              <a:t> </a:t>
            </a:r>
            <a:r>
              <a:rPr lang="en-US" sz="2200" dirty="0" smtClean="0">
                <a:solidFill>
                  <a:schemeClr val="accent6">
                    <a:lumMod val="50000"/>
                  </a:schemeClr>
                </a:solidFill>
                <a:latin typeface="Arial" panose="020B0604020202020204" pitchFamily="34" charset="0"/>
                <a:cs typeface="Arial" panose="020B0604020202020204" pitchFamily="34" charset="0"/>
              </a:rPr>
              <a:t>in </a:t>
            </a:r>
            <a:r>
              <a:rPr lang="en-US" sz="2200" dirty="0" err="1" smtClean="0">
                <a:solidFill>
                  <a:schemeClr val="accent6">
                    <a:lumMod val="50000"/>
                  </a:schemeClr>
                </a:solidFill>
                <a:latin typeface="Arial" panose="020B0604020202020204" pitchFamily="34" charset="0"/>
                <a:cs typeface="Arial" panose="020B0604020202020204" pitchFamily="34" charset="0"/>
              </a:rPr>
              <a:t>GlueX</a:t>
            </a:r>
            <a:r>
              <a:rPr lang="en-US" sz="2200" dirty="0" smtClean="0">
                <a:solidFill>
                  <a:schemeClr val="accent6">
                    <a:lumMod val="50000"/>
                  </a:schemeClr>
                </a:solidFill>
                <a:latin typeface="Arial" panose="020B0604020202020204" pitchFamily="34" charset="0"/>
                <a:cs typeface="Arial" panose="020B0604020202020204" pitchFamily="34" charset="0"/>
              </a:rPr>
              <a:t>. </a:t>
            </a:r>
            <a:r>
              <a:rPr lang="en-US" sz="2200" dirty="0" smtClean="0">
                <a:solidFill>
                  <a:srgbClr val="FF0000"/>
                </a:solidFill>
                <a:latin typeface="Arial" panose="020B0604020202020204" pitchFamily="34" charset="0"/>
                <a:cs typeface="Arial" panose="020B0604020202020204" pitchFamily="34" charset="0"/>
              </a:rPr>
              <a:t>(PRL in preparation)</a:t>
            </a:r>
            <a:endParaRPr lang="en-US" sz="2200" dirty="0" smtClean="0">
              <a:solidFill>
                <a:schemeClr val="accent6">
                  <a:lumMod val="50000"/>
                </a:schemeClr>
              </a:solidFill>
              <a:latin typeface="Arial" panose="020B0604020202020204" pitchFamily="34" charset="0"/>
              <a:cs typeface="Arial" panose="020B0604020202020204" pitchFamily="34" charset="0"/>
            </a:endParaRPr>
          </a:p>
          <a:p>
            <a:pPr marL="342900" indent="-342900">
              <a:buFont typeface="Arial"/>
              <a:buChar char="•"/>
            </a:pPr>
            <a:r>
              <a:rPr lang="en-US" sz="2200" dirty="0" smtClean="0">
                <a:solidFill>
                  <a:schemeClr val="bg2">
                    <a:lumMod val="25000"/>
                  </a:schemeClr>
                </a:solidFill>
                <a:latin typeface="Arial" panose="020B0604020202020204" pitchFamily="34" charset="0"/>
                <a:cs typeface="Arial" panose="020B0604020202020204" pitchFamily="34" charset="0"/>
              </a:rPr>
              <a:t>Photoproduction of the </a:t>
            </a:r>
            <a:r>
              <a:rPr lang="en-US" sz="2200" dirty="0" smtClean="0">
                <a:solidFill>
                  <a:schemeClr val="bg2">
                    <a:lumMod val="25000"/>
                  </a:schemeClr>
                </a:solidFill>
                <a:latin typeface="Symbol" charset="2"/>
                <a:cs typeface="Symbol" charset="2"/>
              </a:rPr>
              <a:t>r </a:t>
            </a:r>
            <a:r>
              <a:rPr lang="en-US" sz="2200" dirty="0" smtClean="0">
                <a:solidFill>
                  <a:schemeClr val="bg2">
                    <a:lumMod val="25000"/>
                  </a:schemeClr>
                </a:solidFill>
                <a:latin typeface="Arial" panose="020B0604020202020204" pitchFamily="34" charset="0"/>
                <a:cs typeface="Arial" panose="020B0604020202020204" pitchFamily="34" charset="0"/>
              </a:rPr>
              <a:t>(770) with GlueX.</a:t>
            </a:r>
          </a:p>
          <a:p>
            <a:pPr marL="342900" indent="-342900">
              <a:buFont typeface="Arial"/>
              <a:buChar char="•"/>
            </a:pPr>
            <a:r>
              <a:rPr lang="en-US" sz="2200" dirty="0" smtClean="0">
                <a:solidFill>
                  <a:schemeClr val="accent6">
                    <a:lumMod val="50000"/>
                  </a:schemeClr>
                </a:solidFill>
                <a:latin typeface="Arial" panose="020B0604020202020204" pitchFamily="34" charset="0"/>
                <a:cs typeface="Arial" panose="020B0604020202020204" pitchFamily="34" charset="0"/>
              </a:rPr>
              <a:t>Photoproduction of the </a:t>
            </a:r>
            <a:r>
              <a:rPr lang="en-US" sz="2200" dirty="0" smtClean="0">
                <a:solidFill>
                  <a:schemeClr val="accent6">
                    <a:lumMod val="50000"/>
                  </a:schemeClr>
                </a:solidFill>
                <a:latin typeface="Symbol" charset="2"/>
                <a:cs typeface="Symbol" charset="2"/>
              </a:rPr>
              <a:t>h</a:t>
            </a:r>
            <a:r>
              <a:rPr lang="en-US" sz="2200" dirty="0" smtClean="0">
                <a:solidFill>
                  <a:schemeClr val="accent6">
                    <a:lumMod val="50000"/>
                  </a:schemeClr>
                </a:solidFill>
                <a:latin typeface="Arial" panose="020B0604020202020204" pitchFamily="34" charset="0"/>
                <a:cs typeface="Arial" panose="020B0604020202020204" pitchFamily="34" charset="0"/>
              </a:rPr>
              <a:t>’(958) with GlueX.</a:t>
            </a:r>
          </a:p>
          <a:p>
            <a:pPr marL="342900" indent="-342900">
              <a:buFont typeface="Arial"/>
              <a:buChar char="•"/>
            </a:pPr>
            <a:r>
              <a:rPr lang="en-US" sz="2200" dirty="0" smtClean="0">
                <a:solidFill>
                  <a:srgbClr val="4A452A"/>
                </a:solidFill>
                <a:latin typeface="Arial" panose="020B0604020202020204" pitchFamily="34" charset="0"/>
                <a:cs typeface="Arial" panose="020B0604020202020204" pitchFamily="34" charset="0"/>
              </a:rPr>
              <a:t>Photoproduction of the </a:t>
            </a:r>
            <a:r>
              <a:rPr lang="en-US" sz="2200" dirty="0" smtClean="0">
                <a:solidFill>
                  <a:srgbClr val="4A452A"/>
                </a:solidFill>
                <a:latin typeface="Symbol" charset="2"/>
                <a:cs typeface="Symbol" charset="2"/>
              </a:rPr>
              <a:t>w</a:t>
            </a:r>
            <a:r>
              <a:rPr lang="en-US" sz="2200" dirty="0">
                <a:solidFill>
                  <a:srgbClr val="4A452A"/>
                </a:solidFill>
                <a:latin typeface="Symbol" charset="2"/>
                <a:cs typeface="Symbol" charset="2"/>
              </a:rPr>
              <a:t> </a:t>
            </a:r>
            <a:r>
              <a:rPr lang="en-US" sz="2200" dirty="0" smtClean="0">
                <a:solidFill>
                  <a:srgbClr val="4A452A"/>
                </a:solidFill>
                <a:latin typeface="Arial" panose="020B0604020202020204" pitchFamily="34" charset="0"/>
                <a:cs typeface="Arial" panose="020B0604020202020204" pitchFamily="34" charset="0"/>
              </a:rPr>
              <a:t>(782) with GlueX.</a:t>
            </a:r>
          </a:p>
          <a:p>
            <a:pPr marL="342900" indent="-342900">
              <a:buFont typeface="Arial"/>
              <a:buChar char="•"/>
            </a:pPr>
            <a:r>
              <a:rPr lang="en-US" sz="2200" dirty="0" smtClean="0">
                <a:solidFill>
                  <a:schemeClr val="accent6">
                    <a:lumMod val="50000"/>
                  </a:schemeClr>
                </a:solidFill>
                <a:latin typeface="Arial" panose="020B0604020202020204" pitchFamily="34" charset="0"/>
                <a:cs typeface="Arial" panose="020B0604020202020204" pitchFamily="34" charset="0"/>
              </a:rPr>
              <a:t>A survey of multi-photon final states in GlueX.</a:t>
            </a:r>
          </a:p>
          <a:p>
            <a:pPr marL="342900" indent="-342900">
              <a:buFont typeface="Arial"/>
              <a:buChar char="•"/>
            </a:pPr>
            <a:r>
              <a:rPr lang="en-US" sz="2200" dirty="0" smtClean="0">
                <a:solidFill>
                  <a:srgbClr val="4A452A"/>
                </a:solidFill>
                <a:latin typeface="Arial" panose="020B0604020202020204" pitchFamily="34" charset="0"/>
                <a:cs typeface="Arial" panose="020B0604020202020204" pitchFamily="34" charset="0"/>
              </a:rPr>
              <a:t>Measurement of the </a:t>
            </a:r>
            <a:r>
              <a:rPr lang="en-US" sz="2200" dirty="0" smtClean="0">
                <a:solidFill>
                  <a:srgbClr val="4A452A"/>
                </a:solidFill>
                <a:latin typeface="Symbol" charset="2"/>
                <a:cs typeface="Symbol" charset="2"/>
              </a:rPr>
              <a:t>h</a:t>
            </a:r>
            <a:r>
              <a:rPr lang="en-US" sz="2200" dirty="0" smtClean="0">
                <a:solidFill>
                  <a:srgbClr val="4A452A"/>
                </a:solidFill>
                <a:latin typeface="Arial" panose="020B0604020202020204" pitchFamily="34" charset="0"/>
                <a:cs typeface="Arial" panose="020B0604020202020204" pitchFamily="34" charset="0"/>
              </a:rPr>
              <a:t>’ transition form factor in GlueX.</a:t>
            </a:r>
          </a:p>
          <a:p>
            <a:pPr marL="342900" indent="-342900">
              <a:buFont typeface="Arial"/>
              <a:buChar char="•"/>
            </a:pPr>
            <a:r>
              <a:rPr lang="en-US" sz="2200" dirty="0" smtClean="0">
                <a:solidFill>
                  <a:schemeClr val="accent6">
                    <a:lumMod val="50000"/>
                  </a:schemeClr>
                </a:solidFill>
                <a:latin typeface="Arial" panose="020B0604020202020204" pitchFamily="34" charset="0"/>
                <a:cs typeface="Arial" panose="020B0604020202020204" pitchFamily="34" charset="0"/>
              </a:rPr>
              <a:t>A </a:t>
            </a:r>
            <a:r>
              <a:rPr lang="en-US" sz="2200" dirty="0" err="1" smtClean="0">
                <a:solidFill>
                  <a:schemeClr val="accent6">
                    <a:lumMod val="50000"/>
                  </a:schemeClr>
                </a:solidFill>
                <a:latin typeface="Arial" panose="020B0604020202020204" pitchFamily="34" charset="0"/>
                <a:cs typeface="Arial" panose="020B0604020202020204" pitchFamily="34" charset="0"/>
              </a:rPr>
              <a:t>Leptophobic</a:t>
            </a:r>
            <a:r>
              <a:rPr lang="en-US" sz="2200" dirty="0" smtClean="0">
                <a:solidFill>
                  <a:schemeClr val="accent6">
                    <a:lumMod val="50000"/>
                  </a:schemeClr>
                </a:solidFill>
                <a:latin typeface="Arial" panose="020B0604020202020204" pitchFamily="34" charset="0"/>
                <a:cs typeface="Arial" panose="020B0604020202020204" pitchFamily="34" charset="0"/>
              </a:rPr>
              <a:t> Boson search in GlueX.</a:t>
            </a:r>
          </a:p>
          <a:p>
            <a:pPr marL="342900" indent="-342900">
              <a:buFont typeface="Arial"/>
              <a:buChar char="•"/>
            </a:pPr>
            <a:r>
              <a:rPr lang="en-US" sz="2200" dirty="0" smtClean="0">
                <a:solidFill>
                  <a:srgbClr val="4A452A"/>
                </a:solidFill>
                <a:latin typeface="Arial" panose="020B0604020202020204" pitchFamily="34" charset="0"/>
                <a:cs typeface="Arial" panose="020B0604020202020204" pitchFamily="34" charset="0"/>
              </a:rPr>
              <a:t>Excited </a:t>
            </a:r>
            <a:r>
              <a:rPr lang="en-US" sz="2200" dirty="0">
                <a:solidFill>
                  <a:srgbClr val="4A452A"/>
                </a:solidFill>
                <a:latin typeface="Symbol" charset="2"/>
                <a:cs typeface="Symbol" charset="2"/>
              </a:rPr>
              <a:t>r</a:t>
            </a:r>
            <a:r>
              <a:rPr lang="en-US" sz="2200" dirty="0" smtClean="0">
                <a:solidFill>
                  <a:srgbClr val="4A452A"/>
                </a:solidFill>
                <a:latin typeface="Arial" panose="020B0604020202020204" pitchFamily="34" charset="0"/>
                <a:cs typeface="Arial" panose="020B0604020202020204" pitchFamily="34" charset="0"/>
              </a:rPr>
              <a:t> mesons in GlueX.</a:t>
            </a:r>
          </a:p>
          <a:p>
            <a:pPr marL="342900" indent="-342900">
              <a:buFont typeface="Arial"/>
              <a:buChar char="•"/>
            </a:pPr>
            <a:r>
              <a:rPr lang="en-US" sz="2200" dirty="0" smtClean="0">
                <a:solidFill>
                  <a:schemeClr val="accent6">
                    <a:lumMod val="50000"/>
                  </a:schemeClr>
                </a:solidFill>
                <a:latin typeface="Arial" panose="020B0604020202020204" pitchFamily="34" charset="0"/>
                <a:cs typeface="Arial" panose="020B0604020202020204" pitchFamily="34" charset="0"/>
              </a:rPr>
              <a:t>Photoproduction of J/</a:t>
            </a:r>
            <a:r>
              <a:rPr lang="en-US" sz="2200" dirty="0" smtClean="0">
                <a:solidFill>
                  <a:schemeClr val="accent6">
                    <a:lumMod val="50000"/>
                  </a:schemeClr>
                </a:solidFill>
                <a:latin typeface="Symbol" panose="05050102010706020507" pitchFamily="18" charset="2"/>
                <a:cs typeface="Arial" panose="020B0604020202020204" pitchFamily="34" charset="0"/>
              </a:rPr>
              <a:t>y</a:t>
            </a:r>
            <a:r>
              <a:rPr lang="en-US" sz="2200" dirty="0" smtClean="0">
                <a:solidFill>
                  <a:schemeClr val="accent6">
                    <a:lumMod val="50000"/>
                  </a:schemeClr>
                </a:solidFill>
                <a:latin typeface="Arial" panose="020B0604020202020204" pitchFamily="34" charset="0"/>
                <a:cs typeface="Arial" panose="020B0604020202020204" pitchFamily="34" charset="0"/>
              </a:rPr>
              <a:t> in GlueX.</a:t>
            </a:r>
          </a:p>
          <a:p>
            <a:pPr marL="342900" indent="-342900">
              <a:buFont typeface="Arial"/>
              <a:buChar char="•"/>
            </a:pPr>
            <a:endParaRPr lang="en-US" sz="2400" dirty="0">
              <a:solidFill>
                <a:schemeClr val="accent6">
                  <a:lumMod val="50000"/>
                </a:schemeClr>
              </a:solidFill>
            </a:endParaRPr>
          </a:p>
        </p:txBody>
      </p:sp>
      <p:sp>
        <p:nvSpPr>
          <p:cNvPr id="2" name="TextBox 1"/>
          <p:cNvSpPr txBox="1"/>
          <p:nvPr/>
        </p:nvSpPr>
        <p:spPr>
          <a:xfrm>
            <a:off x="304800" y="1066800"/>
            <a:ext cx="8495832" cy="1200328"/>
          </a:xfrm>
          <a:prstGeom prst="rect">
            <a:avLst/>
          </a:prstGeom>
          <a:noFill/>
        </p:spPr>
        <p:txBody>
          <a:bodyPr wrap="square" rtlCol="0">
            <a:spAutoFit/>
          </a:bodyPr>
          <a:lstStyle/>
          <a:p>
            <a:r>
              <a:rPr lang="en-US" sz="2400" dirty="0" smtClean="0">
                <a:solidFill>
                  <a:srgbClr val="0000FF"/>
                </a:solidFill>
                <a:latin typeface="Arial" panose="020B0604020202020204" pitchFamily="34" charset="0"/>
                <a:cs typeface="Arial" panose="020B0604020202020204" pitchFamily="34" charset="0"/>
              </a:rPr>
              <a:t>All presentations are part of a GlueX-related </a:t>
            </a:r>
            <a:r>
              <a:rPr lang="en-US" sz="2400" dirty="0" err="1" smtClean="0">
                <a:solidFill>
                  <a:srgbClr val="0000FF"/>
                </a:solidFill>
                <a:latin typeface="Arial" panose="020B0604020202020204" pitchFamily="34" charset="0"/>
                <a:cs typeface="Arial" panose="020B0604020202020204" pitchFamily="34" charset="0"/>
              </a:rPr>
              <a:t>minisymposium</a:t>
            </a:r>
            <a:r>
              <a:rPr lang="en-US" sz="2400" dirty="0" smtClean="0">
                <a:solidFill>
                  <a:srgbClr val="0000FF"/>
                </a:solidFill>
                <a:latin typeface="Arial" panose="020B0604020202020204" pitchFamily="34" charset="0"/>
                <a:cs typeface="Arial" panose="020B0604020202020204" pitchFamily="34" charset="0"/>
              </a:rPr>
              <a:t> spanning several sessions and including both theory and experiment talks. GlueX collaborators will present:</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092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psimass_epcuts_v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58" y="3623732"/>
            <a:ext cx="3771342" cy="2712720"/>
          </a:xfrm>
          <a:prstGeom prst="rect">
            <a:avLst/>
          </a:prstGeom>
          <a:ln>
            <a:solidFill>
              <a:schemeClr val="tx1"/>
            </a:solidFill>
          </a:ln>
          <a:effectLst>
            <a:outerShdw blurRad="292100" dist="139700" dir="2700000" algn="tl" rotWithShape="0">
              <a:srgbClr val="333333">
                <a:alpha val="65000"/>
              </a:srgbClr>
            </a:outerShdw>
          </a:effectLst>
        </p:spPr>
      </p:pic>
      <p:grpSp>
        <p:nvGrpSpPr>
          <p:cNvPr id="2" name="Group 1"/>
          <p:cNvGrpSpPr/>
          <p:nvPr/>
        </p:nvGrpSpPr>
        <p:grpSpPr>
          <a:xfrm>
            <a:off x="177800" y="76200"/>
            <a:ext cx="8432800" cy="553998"/>
            <a:chOff x="177800" y="76200"/>
            <a:chExt cx="8432800" cy="553998"/>
          </a:xfrm>
        </p:grpSpPr>
        <p:sp>
          <p:nvSpPr>
            <p:cNvPr id="4" name="TextBox 3"/>
            <p:cNvSpPr txBox="1"/>
            <p:nvPr/>
          </p:nvSpPr>
          <p:spPr>
            <a:xfrm>
              <a:off x="177800" y="76200"/>
              <a:ext cx="7350089" cy="553998"/>
            </a:xfrm>
            <a:prstGeom prst="rect">
              <a:avLst/>
            </a:prstGeom>
            <a:noFill/>
          </p:spPr>
          <p:txBody>
            <a:bodyPr wrap="none" rtlCol="0">
              <a:spAutoFit/>
            </a:bodyPr>
            <a:lstStyle/>
            <a:p>
              <a:r>
                <a:rPr lang="en-US" sz="3000" b="1" dirty="0" smtClean="0">
                  <a:solidFill>
                    <a:srgbClr val="000090"/>
                  </a:solidFill>
                  <a:latin typeface="Arial" panose="020B0604020202020204" pitchFamily="34" charset="0"/>
                  <a:cs typeface="Arial" panose="020B0604020202020204" pitchFamily="34" charset="0"/>
                </a:rPr>
                <a:t>Observation of J/</a:t>
              </a:r>
              <a:r>
                <a:rPr lang="en-US" sz="3000" b="1" dirty="0" smtClean="0">
                  <a:solidFill>
                    <a:srgbClr val="000090"/>
                  </a:solidFill>
                  <a:latin typeface="Symbol"/>
                </a:rPr>
                <a:t>y</a:t>
              </a:r>
              <a:r>
                <a:rPr lang="en-US" sz="3000" b="1" dirty="0" smtClean="0">
                  <a:solidFill>
                    <a:srgbClr val="000090"/>
                  </a:solidFill>
                  <a:latin typeface="+mj-lt"/>
                </a:rPr>
                <a:t> </a:t>
              </a:r>
              <a:r>
                <a:rPr lang="en-US" sz="3000" b="1" dirty="0" smtClean="0">
                  <a:solidFill>
                    <a:srgbClr val="000090"/>
                  </a:solidFill>
                  <a:latin typeface="Arial" panose="020B0604020202020204" pitchFamily="34" charset="0"/>
                  <a:cs typeface="Arial" panose="020B0604020202020204" pitchFamily="34" charset="0"/>
                </a:rPr>
                <a:t>Photoproduction in </a:t>
              </a:r>
              <a:endParaRPr lang="en-US" sz="3000" b="1" dirty="0">
                <a:solidFill>
                  <a:srgbClr val="000090"/>
                </a:solidFill>
                <a:latin typeface="Arial" panose="020B0604020202020204" pitchFamily="34" charset="0"/>
                <a:cs typeface="Arial" panose="020B0604020202020204" pitchFamily="34" charset="0"/>
              </a:endParaRPr>
            </a:p>
          </p:txBody>
        </p:sp>
        <p:pic>
          <p:nvPicPr>
            <p:cNvPr id="5" name="Picture 4" descr="GlueX-500-p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0600" y="185056"/>
              <a:ext cx="1270000" cy="441960"/>
            </a:xfrm>
            <a:prstGeom prst="rect">
              <a:avLst/>
            </a:prstGeom>
          </p:spPr>
        </p:pic>
      </p:grpSp>
      <p:sp>
        <p:nvSpPr>
          <p:cNvPr id="6" name="TextBox 5"/>
          <p:cNvSpPr txBox="1"/>
          <p:nvPr/>
        </p:nvSpPr>
        <p:spPr>
          <a:xfrm>
            <a:off x="177800" y="2057976"/>
            <a:ext cx="4102099" cy="1261884"/>
          </a:xfrm>
          <a:prstGeom prst="rect">
            <a:avLst/>
          </a:prstGeom>
          <a:noFill/>
        </p:spPr>
        <p:txBody>
          <a:bodyPr wrap="square" rtlCol="0">
            <a:spAutoFit/>
          </a:bodyPr>
          <a:lstStyle/>
          <a:p>
            <a:r>
              <a:rPr lang="en-US" sz="1900" dirty="0" smtClean="0">
                <a:solidFill>
                  <a:srgbClr val="000090"/>
                </a:solidFill>
                <a:latin typeface="Arial" panose="020B0604020202020204" pitchFamily="34" charset="0"/>
                <a:cs typeface="Arial" panose="020B0604020202020204" pitchFamily="34" charset="0"/>
              </a:rPr>
              <a:t>Reconstruct </a:t>
            </a:r>
            <a:r>
              <a:rPr lang="en-US" sz="1900" b="1" dirty="0" smtClean="0">
                <a:solidFill>
                  <a:srgbClr val="000090"/>
                </a:solidFill>
                <a:latin typeface="Arial" panose="020B0604020202020204" pitchFamily="34" charset="0"/>
                <a:cs typeface="Arial" panose="020B0604020202020204" pitchFamily="34" charset="0"/>
              </a:rPr>
              <a:t>exclusive</a:t>
            </a:r>
            <a:r>
              <a:rPr lang="en-US" sz="1900" dirty="0" smtClean="0">
                <a:solidFill>
                  <a:srgbClr val="000090"/>
                </a:solidFill>
                <a:latin typeface="Arial" panose="020B0604020202020204" pitchFamily="34" charset="0"/>
                <a:cs typeface="Arial" panose="020B0604020202020204" pitchFamily="34" charset="0"/>
              </a:rPr>
              <a:t> final state:</a:t>
            </a:r>
          </a:p>
          <a:p>
            <a:r>
              <a:rPr lang="en-US" sz="1900" dirty="0" smtClean="0">
                <a:solidFill>
                  <a:srgbClr val="000090"/>
                </a:solidFill>
                <a:latin typeface="Arial" panose="020B0604020202020204" pitchFamily="34" charset="0"/>
                <a:cs typeface="Arial" panose="020B0604020202020204" pitchFamily="34" charset="0"/>
              </a:rPr>
              <a:t>Identify the p using </a:t>
            </a:r>
            <a:r>
              <a:rPr lang="en-US" sz="1900" b="1" dirty="0" smtClean="0">
                <a:solidFill>
                  <a:srgbClr val="000090"/>
                </a:solidFill>
                <a:latin typeface="Arial" panose="020B0604020202020204" pitchFamily="34" charset="0"/>
                <a:cs typeface="Arial" panose="020B0604020202020204" pitchFamily="34" charset="0"/>
              </a:rPr>
              <a:t>timing </a:t>
            </a:r>
            <a:r>
              <a:rPr lang="en-US" sz="1900" dirty="0" smtClean="0">
                <a:solidFill>
                  <a:srgbClr val="000090"/>
                </a:solidFill>
                <a:latin typeface="Arial" panose="020B0604020202020204" pitchFamily="34" charset="0"/>
                <a:cs typeface="Arial" panose="020B0604020202020204" pitchFamily="34" charset="0"/>
              </a:rPr>
              <a:t>and the e</a:t>
            </a:r>
            <a:r>
              <a:rPr lang="en-US" sz="1900" baseline="30000" dirty="0" smtClean="0">
                <a:solidFill>
                  <a:srgbClr val="000090"/>
                </a:solidFill>
                <a:latin typeface="Arial" panose="020B0604020202020204" pitchFamily="34" charset="0"/>
                <a:cs typeface="Arial" panose="020B0604020202020204" pitchFamily="34" charset="0"/>
              </a:rPr>
              <a:t>+</a:t>
            </a:r>
            <a:r>
              <a:rPr lang="en-US" sz="1900" dirty="0" smtClean="0">
                <a:solidFill>
                  <a:srgbClr val="000090"/>
                </a:solidFill>
                <a:latin typeface="Arial" panose="020B0604020202020204" pitchFamily="34" charset="0"/>
                <a:cs typeface="Arial" panose="020B0604020202020204" pitchFamily="34" charset="0"/>
              </a:rPr>
              <a:t> and e</a:t>
            </a:r>
            <a:r>
              <a:rPr lang="en-US" sz="1900" baseline="30000" dirty="0" smtClean="0">
                <a:solidFill>
                  <a:srgbClr val="000090"/>
                </a:solidFill>
                <a:latin typeface="Arial" panose="020B0604020202020204" pitchFamily="34" charset="0"/>
                <a:cs typeface="Arial" panose="020B0604020202020204" pitchFamily="34" charset="0"/>
              </a:rPr>
              <a:t>-</a:t>
            </a:r>
            <a:r>
              <a:rPr lang="en-US" sz="1900" dirty="0" smtClean="0">
                <a:solidFill>
                  <a:srgbClr val="000090"/>
                </a:solidFill>
                <a:latin typeface="Arial" panose="020B0604020202020204" pitchFamily="34" charset="0"/>
                <a:cs typeface="Arial" panose="020B0604020202020204" pitchFamily="34" charset="0"/>
              </a:rPr>
              <a:t> through </a:t>
            </a:r>
            <a:r>
              <a:rPr lang="en-US" sz="1900" b="1" dirty="0" smtClean="0">
                <a:solidFill>
                  <a:srgbClr val="000090"/>
                </a:solidFill>
                <a:latin typeface="Arial" panose="020B0604020202020204" pitchFamily="34" charset="0"/>
                <a:cs typeface="Arial" panose="020B0604020202020204" pitchFamily="34" charset="0"/>
              </a:rPr>
              <a:t>p/E</a:t>
            </a:r>
            <a:r>
              <a:rPr lang="en-US" sz="1900" dirty="0" smtClean="0">
                <a:solidFill>
                  <a:srgbClr val="000090"/>
                </a:solidFill>
                <a:latin typeface="Arial" panose="020B0604020202020204" pitchFamily="34" charset="0"/>
                <a:cs typeface="Arial" panose="020B0604020202020204" pitchFamily="34" charset="0"/>
              </a:rPr>
              <a:t> in the calorimeters</a:t>
            </a:r>
            <a:r>
              <a:rPr lang="en-US" sz="1900" dirty="0" smtClean="0">
                <a:solidFill>
                  <a:srgbClr val="000090"/>
                </a:solidFill>
              </a:rPr>
              <a:t>.</a:t>
            </a:r>
            <a:endParaRPr lang="en-US" sz="1900" dirty="0">
              <a:solidFill>
                <a:srgbClr val="000090"/>
              </a:solidFill>
            </a:endParaRPr>
          </a:p>
        </p:txBody>
      </p:sp>
      <p:sp>
        <p:nvSpPr>
          <p:cNvPr id="7" name="TextBox 6"/>
          <p:cNvSpPr txBox="1"/>
          <p:nvPr/>
        </p:nvSpPr>
        <p:spPr>
          <a:xfrm>
            <a:off x="4279899" y="4492804"/>
            <a:ext cx="4635501" cy="969496"/>
          </a:xfrm>
          <a:prstGeom prst="rect">
            <a:avLst/>
          </a:prstGeom>
          <a:noFill/>
        </p:spPr>
        <p:txBody>
          <a:bodyPr wrap="square" rtlCol="0">
            <a:spAutoFit/>
          </a:bodyPr>
          <a:lstStyle/>
          <a:p>
            <a:r>
              <a:rPr lang="en-US" sz="1900" dirty="0" smtClean="0">
                <a:solidFill>
                  <a:srgbClr val="000090"/>
                </a:solidFill>
                <a:latin typeface="Arial" panose="020B0604020202020204" pitchFamily="34" charset="0"/>
                <a:cs typeface="Arial" panose="020B0604020202020204" pitchFamily="34" charset="0"/>
              </a:rPr>
              <a:t>By identifying both e+ and e-, we get over a factor of 100 in rejection power and a very clean signal.</a:t>
            </a:r>
            <a:endParaRPr lang="en-US" sz="1900" dirty="0">
              <a:solidFill>
                <a:srgbClr val="000090"/>
              </a:solidFill>
              <a:latin typeface="Arial" panose="020B0604020202020204" pitchFamily="34" charset="0"/>
              <a:cs typeface="Arial" panose="020B0604020202020204" pitchFamily="34" charset="0"/>
            </a:endParaRPr>
          </a:p>
        </p:txBody>
      </p:sp>
      <p:pic>
        <p:nvPicPr>
          <p:cNvPr id="8" name="Picture 7" descr="jpsimass_v2.png"/>
          <p:cNvPicPr>
            <a:picLocks noChangeAspect="1"/>
          </p:cNvPicPr>
          <p:nvPr/>
        </p:nvPicPr>
        <p:blipFill rotWithShape="1">
          <a:blip r:embed="rId4">
            <a:extLst>
              <a:ext uri="{28A0092B-C50C-407E-A947-70E740481C1C}">
                <a14:useLocalDpi xmlns:a14="http://schemas.microsoft.com/office/drawing/2010/main" val="0"/>
              </a:ext>
            </a:extLst>
          </a:blip>
          <a:srcRect l="3317" t="2756" r="1822" b="2399"/>
          <a:stretch/>
        </p:blipFill>
        <p:spPr>
          <a:xfrm>
            <a:off x="4279899" y="947057"/>
            <a:ext cx="4722587" cy="3396343"/>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50" y="1022350"/>
            <a:ext cx="1739900" cy="368300"/>
          </a:xfrm>
          <a:prstGeom prst="rect">
            <a:avLst/>
          </a:prstGeom>
        </p:spPr>
      </p:pic>
      <p:pic>
        <p:nvPicPr>
          <p:cNvPr id="10" name="Picture 9"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00" y="1498600"/>
            <a:ext cx="1930400" cy="406400"/>
          </a:xfrm>
          <a:prstGeom prst="rect">
            <a:avLst/>
          </a:prstGeom>
        </p:spPr>
      </p:pic>
      <p:sp>
        <p:nvSpPr>
          <p:cNvPr id="11" name="Title 1"/>
          <p:cNvSpPr txBox="1">
            <a:spLocks/>
          </p:cNvSpPr>
          <p:nvPr/>
        </p:nvSpPr>
        <p:spPr>
          <a:xfrm>
            <a:off x="4852610" y="5486400"/>
            <a:ext cx="5358190" cy="990600"/>
          </a:xfrm>
          <a:prstGeom prst="rect">
            <a:avLst/>
          </a:prstGeom>
        </p:spPr>
        <p:txBody>
          <a:bodyPr vert="horz" lIns="91440" tIns="45720" rIns="91440" bIns="45720" rtlCol="0" anchor="ctr">
            <a:normAutofit fontScale="85000" lnSpcReduction="2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dirty="0" smtClean="0">
                <a:solidFill>
                  <a:srgbClr val="D2533C"/>
                </a:solidFill>
                <a:latin typeface="Arial"/>
              </a:rPr>
              <a:t>First observation of </a:t>
            </a:r>
            <a:r>
              <a:rPr lang="en-US" dirty="0" err="1" smtClean="0">
                <a:solidFill>
                  <a:srgbClr val="D2533C"/>
                </a:solidFill>
                <a:latin typeface="Arial"/>
              </a:rPr>
              <a:t>charmonium</a:t>
            </a:r>
            <a:r>
              <a:rPr lang="en-US" dirty="0" smtClean="0">
                <a:solidFill>
                  <a:srgbClr val="D2533C"/>
                </a:solidFill>
                <a:latin typeface="Arial"/>
              </a:rPr>
              <a:t> at </a:t>
            </a:r>
            <a:r>
              <a:rPr lang="en-US" dirty="0" err="1" smtClean="0">
                <a:solidFill>
                  <a:srgbClr val="D2533C"/>
                </a:solidFill>
                <a:latin typeface="Arial"/>
              </a:rPr>
              <a:t>JLab</a:t>
            </a:r>
            <a:r>
              <a:rPr lang="en-US" dirty="0">
                <a:solidFill>
                  <a:srgbClr val="D2533C"/>
                </a:solidFill>
                <a:latin typeface="Arial"/>
              </a:rPr>
              <a:t>!</a:t>
            </a:r>
          </a:p>
        </p:txBody>
      </p:sp>
    </p:spTree>
    <p:extLst>
      <p:ext uri="{BB962C8B-B14F-4D97-AF65-F5344CB8AC3E}">
        <p14:creationId xmlns:p14="http://schemas.microsoft.com/office/powerpoint/2010/main" val="3192947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Operation with Upgraded Machine</a:t>
            </a:r>
            <a:endParaRPr lang="en-US" dirty="0"/>
          </a:p>
        </p:txBody>
      </p:sp>
      <p:sp>
        <p:nvSpPr>
          <p:cNvPr id="3" name="Content Placeholder 2"/>
          <p:cNvSpPr>
            <a:spLocks noGrp="1"/>
          </p:cNvSpPr>
          <p:nvPr>
            <p:ph idx="1"/>
          </p:nvPr>
        </p:nvSpPr>
        <p:spPr>
          <a:xfrm>
            <a:off x="628650" y="969725"/>
            <a:ext cx="7886700" cy="5343525"/>
          </a:xfrm>
        </p:spPr>
        <p:txBody>
          <a:bodyPr>
            <a:normAutofit fontScale="92500" lnSpcReduction="20000"/>
          </a:bodyPr>
          <a:lstStyle/>
          <a:p>
            <a:pPr marL="457200" indent="-457200">
              <a:lnSpc>
                <a:spcPct val="110000"/>
              </a:lnSpc>
            </a:pPr>
            <a:r>
              <a:rPr lang="en-US" dirty="0" smtClean="0"/>
              <a:t>Completed engineering run for Hall D</a:t>
            </a:r>
          </a:p>
          <a:p>
            <a:pPr marL="1028700" lvl="1" indent="-457200">
              <a:lnSpc>
                <a:spcPct val="110000"/>
              </a:lnSpc>
              <a:buFont typeface="Arial" panose="020B0604020202020204" pitchFamily="34" charset="0"/>
              <a:buChar char="̶"/>
            </a:pPr>
            <a:r>
              <a:rPr lang="en-US" dirty="0" smtClean="0"/>
              <a:t>Basis for about a dozen papers at DNP October 2016</a:t>
            </a:r>
          </a:p>
          <a:p>
            <a:pPr lvl="1">
              <a:lnSpc>
                <a:spcPct val="110000"/>
              </a:lnSpc>
              <a:buFont typeface="Arial" panose="020B0604020202020204" pitchFamily="34" charset="0"/>
              <a:buChar char="̶"/>
            </a:pPr>
            <a:endParaRPr lang="en-US" dirty="0"/>
          </a:p>
          <a:p>
            <a:pPr marL="457200" indent="-457200">
              <a:lnSpc>
                <a:spcPct val="110000"/>
              </a:lnSpc>
            </a:pPr>
            <a:r>
              <a:rPr lang="en-US" dirty="0" smtClean="0"/>
              <a:t>Started physics operations in Hall A</a:t>
            </a:r>
          </a:p>
          <a:p>
            <a:pPr marL="1028700" lvl="1" indent="-457200">
              <a:lnSpc>
                <a:spcPct val="110000"/>
              </a:lnSpc>
              <a:buFont typeface="Arial" panose="020B0604020202020204" pitchFamily="34" charset="0"/>
              <a:buChar char="̶"/>
            </a:pPr>
            <a:r>
              <a:rPr lang="en-US" dirty="0" smtClean="0"/>
              <a:t>DVCS/</a:t>
            </a:r>
            <a:r>
              <a:rPr lang="en-US" dirty="0" err="1" smtClean="0"/>
              <a:t>GMp</a:t>
            </a:r>
            <a:r>
              <a:rPr lang="en-US" dirty="0" smtClean="0"/>
              <a:t> </a:t>
            </a:r>
          </a:p>
          <a:p>
            <a:pPr marL="1028700" lvl="1" indent="-457200">
              <a:lnSpc>
                <a:spcPct val="110000"/>
              </a:lnSpc>
              <a:buFont typeface="Arial" panose="020B0604020202020204" pitchFamily="34" charset="0"/>
              <a:buChar char="̶"/>
            </a:pPr>
            <a:r>
              <a:rPr lang="en-US" dirty="0" err="1" smtClean="0"/>
              <a:t>GMp</a:t>
            </a:r>
            <a:r>
              <a:rPr lang="en-US" dirty="0" smtClean="0"/>
              <a:t> component “complete”</a:t>
            </a:r>
            <a:endParaRPr lang="en-US" dirty="0"/>
          </a:p>
          <a:p>
            <a:pPr marL="1028700" lvl="1" indent="-457200">
              <a:lnSpc>
                <a:spcPct val="110000"/>
              </a:lnSpc>
              <a:buFont typeface="Arial" panose="020B0604020202020204" pitchFamily="34" charset="0"/>
              <a:buChar char="̶"/>
            </a:pPr>
            <a:r>
              <a:rPr lang="en-US" dirty="0" smtClean="0"/>
              <a:t>DVCS run to complete this Fall</a:t>
            </a:r>
          </a:p>
          <a:p>
            <a:pPr lvl="1">
              <a:lnSpc>
                <a:spcPct val="110000"/>
              </a:lnSpc>
              <a:buFont typeface="Arial" panose="020B0604020202020204" pitchFamily="34" charset="0"/>
              <a:buChar char="̶"/>
            </a:pPr>
            <a:endParaRPr lang="en-US" dirty="0" smtClean="0"/>
          </a:p>
          <a:p>
            <a:pPr marL="457200" indent="-457200">
              <a:lnSpc>
                <a:spcPct val="110000"/>
              </a:lnSpc>
            </a:pPr>
            <a:r>
              <a:rPr lang="en-US" dirty="0" smtClean="0"/>
              <a:t>HPS engineering run – Spring </a:t>
            </a:r>
            <a:r>
              <a:rPr lang="en-US" dirty="0"/>
              <a:t>2016, 2</a:t>
            </a:r>
            <a:r>
              <a:rPr lang="en-US" baseline="30000" dirty="0"/>
              <a:t>nd</a:t>
            </a:r>
            <a:r>
              <a:rPr lang="en-US" dirty="0"/>
              <a:t>  </a:t>
            </a:r>
            <a:r>
              <a:rPr lang="en-US" dirty="0" smtClean="0"/>
              <a:t>tranche,  good data</a:t>
            </a:r>
          </a:p>
          <a:p>
            <a:pPr marL="1028700" lvl="1" indent="-457200">
              <a:lnSpc>
                <a:spcPct val="110000"/>
              </a:lnSpc>
              <a:buFont typeface="Arial" panose="020B0604020202020204" pitchFamily="34" charset="0"/>
              <a:buChar char="̶"/>
            </a:pPr>
            <a:r>
              <a:rPr lang="en-US" dirty="0" smtClean="0"/>
              <a:t>2015 results expected soon </a:t>
            </a:r>
          </a:p>
          <a:p>
            <a:pPr lvl="1">
              <a:lnSpc>
                <a:spcPct val="110000"/>
              </a:lnSpc>
            </a:pPr>
            <a:endParaRPr lang="en-US" dirty="0"/>
          </a:p>
          <a:p>
            <a:pPr marL="457200" indent="-457200">
              <a:lnSpc>
                <a:spcPct val="110000"/>
              </a:lnSpc>
            </a:pPr>
            <a:r>
              <a:rPr lang="en-US" dirty="0" smtClean="0"/>
              <a:t>PRAD experiment run and completed in Summer 2016</a:t>
            </a:r>
          </a:p>
          <a:p>
            <a:pPr marL="1028700" lvl="1" indent="-457200">
              <a:lnSpc>
                <a:spcPct val="110000"/>
              </a:lnSpc>
              <a:buFont typeface="Arial" panose="020B0604020202020204" pitchFamily="34" charset="0"/>
              <a:buChar char="̶"/>
            </a:pPr>
            <a:r>
              <a:rPr lang="en-US" dirty="0" smtClean="0"/>
              <a:t>Proton radius is currently a high profile physics issue</a:t>
            </a:r>
          </a:p>
          <a:p>
            <a:pPr marL="1028700" lvl="1" indent="-457200">
              <a:lnSpc>
                <a:spcPct val="120000"/>
              </a:lnSpc>
              <a:buFont typeface="Arial" panose="020B0604020202020204" pitchFamily="34" charset="0"/>
              <a:buChar char="̶"/>
            </a:pPr>
            <a:r>
              <a:rPr lang="en-US" dirty="0" smtClean="0"/>
              <a:t>Experiment was completed without negative impact on 12 GeV project installation</a:t>
            </a:r>
          </a:p>
          <a:p>
            <a:pPr lvl="1" indent="-457200"/>
            <a:endParaRPr lang="en-US" dirty="0" smtClean="0"/>
          </a:p>
          <a:p>
            <a:pPr marL="0" indent="0" algn="ctr">
              <a:buNone/>
            </a:pPr>
            <a:r>
              <a:rPr lang="en-US" b="1" dirty="0" smtClean="0">
                <a:solidFill>
                  <a:srgbClr val="00B050"/>
                </a:solidFill>
              </a:rPr>
              <a:t>Congratulations from Cherry Murray on “opportunistic physics”</a:t>
            </a:r>
            <a:endParaRPr lang="en-US" b="1" dirty="0">
              <a:solidFill>
                <a:srgbClr val="00B050"/>
              </a:solidFill>
            </a:endParaRPr>
          </a:p>
        </p:txBody>
      </p:sp>
    </p:spTree>
    <p:extLst>
      <p:ext uri="{BB962C8B-B14F-4D97-AF65-F5344CB8AC3E}">
        <p14:creationId xmlns:p14="http://schemas.microsoft.com/office/powerpoint/2010/main" val="6256637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2016 Run</a:t>
            </a:r>
            <a:endParaRPr lang="en-US" dirty="0"/>
          </a:p>
        </p:txBody>
      </p:sp>
      <p:sp>
        <p:nvSpPr>
          <p:cNvPr id="3" name="Content Placeholder 2"/>
          <p:cNvSpPr>
            <a:spLocks noGrp="1"/>
          </p:cNvSpPr>
          <p:nvPr>
            <p:ph idx="1"/>
          </p:nvPr>
        </p:nvSpPr>
        <p:spPr>
          <a:xfrm>
            <a:off x="762000" y="914400"/>
            <a:ext cx="7543800" cy="5334000"/>
          </a:xfrm>
        </p:spPr>
        <p:txBody>
          <a:bodyPr>
            <a:normAutofit lnSpcReduction="10000"/>
          </a:bodyPr>
          <a:lstStyle/>
          <a:p>
            <a:pPr marL="457200" indent="-457200"/>
            <a:r>
              <a:rPr lang="en-US" sz="2000" dirty="0" smtClean="0"/>
              <a:t>Planned Running</a:t>
            </a:r>
          </a:p>
          <a:p>
            <a:pPr marL="1144588" lvl="1" indent="-460375">
              <a:buFont typeface="Arial" panose="020B0604020202020204" pitchFamily="34" charset="0"/>
              <a:buChar char="̶"/>
            </a:pPr>
            <a:r>
              <a:rPr lang="en-US" sz="2000" dirty="0" smtClean="0"/>
              <a:t>Hall A: DVCS and </a:t>
            </a:r>
            <a:r>
              <a:rPr lang="en-US" sz="2000" dirty="0" err="1" smtClean="0"/>
              <a:t>G</a:t>
            </a:r>
            <a:r>
              <a:rPr lang="en-US" sz="2000" baseline="-25000" dirty="0" err="1" smtClean="0"/>
              <a:t>M</a:t>
            </a:r>
            <a:r>
              <a:rPr lang="en-US" sz="2000" baseline="30000" dirty="0" err="1" smtClean="0"/>
              <a:t>p</a:t>
            </a:r>
            <a:endParaRPr lang="en-US" sz="2000" dirty="0" smtClean="0"/>
          </a:p>
          <a:p>
            <a:pPr marL="1144588" lvl="1" indent="-460375">
              <a:buFont typeface="Arial" panose="020B0604020202020204" pitchFamily="34" charset="0"/>
              <a:buChar char="̶"/>
            </a:pPr>
            <a:r>
              <a:rPr lang="en-US" sz="2000" dirty="0" smtClean="0"/>
              <a:t>Hall D: </a:t>
            </a:r>
            <a:r>
              <a:rPr lang="en-US" sz="2000" dirty="0" err="1" smtClean="0"/>
              <a:t>GlueX</a:t>
            </a:r>
            <a:endParaRPr lang="en-US" sz="2000" dirty="0" smtClean="0"/>
          </a:p>
          <a:p>
            <a:pPr marL="857250" lvl="1" indent="-457200"/>
            <a:endParaRPr lang="en-US" sz="2000" dirty="0" smtClean="0"/>
          </a:p>
          <a:p>
            <a:pPr marL="457200" indent="-457200"/>
            <a:r>
              <a:rPr lang="en-US" sz="2000" dirty="0" smtClean="0"/>
              <a:t>October </a:t>
            </a:r>
            <a:r>
              <a:rPr lang="en-US" sz="2000" dirty="0"/>
              <a:t>3: ARC7 Magnet string Box supply </a:t>
            </a:r>
            <a:r>
              <a:rPr lang="en-US" sz="2000" dirty="0" smtClean="0"/>
              <a:t>failure</a:t>
            </a:r>
          </a:p>
          <a:p>
            <a:pPr marL="457200" indent="-457200"/>
            <a:endParaRPr lang="en-US" sz="2000" dirty="0" smtClean="0"/>
          </a:p>
          <a:p>
            <a:pPr marL="1144588" lvl="1" indent="-460375">
              <a:buFont typeface="Arial" panose="020B0604020202020204" pitchFamily="34" charset="0"/>
              <a:buChar char="̶"/>
            </a:pPr>
            <a:r>
              <a:rPr lang="en-US" sz="2000" dirty="0" smtClean="0"/>
              <a:t>Hall A, </a:t>
            </a:r>
            <a:r>
              <a:rPr lang="en-US" sz="2000" dirty="0" err="1" smtClean="0"/>
              <a:t>G</a:t>
            </a:r>
            <a:r>
              <a:rPr lang="en-US" sz="2000" baseline="-25000" dirty="0" err="1" smtClean="0"/>
              <a:t>M</a:t>
            </a:r>
            <a:r>
              <a:rPr lang="en-US" sz="2000" baseline="30000" dirty="0" err="1" smtClean="0"/>
              <a:t>p</a:t>
            </a:r>
            <a:r>
              <a:rPr lang="en-US" sz="2000" dirty="0" smtClean="0"/>
              <a:t>, DVCS – 4 Pass, high efficiency running</a:t>
            </a:r>
          </a:p>
          <a:p>
            <a:pPr marL="857250" lvl="1" indent="-457200"/>
            <a:endParaRPr lang="en-US" sz="2000" dirty="0"/>
          </a:p>
          <a:p>
            <a:pPr marL="457200" indent="-457200"/>
            <a:r>
              <a:rPr lang="en-US" sz="2000" dirty="0" smtClean="0"/>
              <a:t>November 9, </a:t>
            </a:r>
            <a:r>
              <a:rPr lang="en-US" sz="2000" dirty="0" err="1" smtClean="0"/>
              <a:t>Cryomodule</a:t>
            </a:r>
            <a:r>
              <a:rPr lang="en-US" sz="2000" dirty="0" smtClean="0"/>
              <a:t> Window Failure</a:t>
            </a:r>
            <a:endParaRPr lang="en-US" sz="2000" dirty="0"/>
          </a:p>
          <a:p>
            <a:pPr marL="457200" indent="-457200"/>
            <a:endParaRPr lang="en-US" sz="2000" dirty="0" smtClean="0"/>
          </a:p>
          <a:p>
            <a:pPr marL="457200" indent="-457200"/>
            <a:r>
              <a:rPr lang="en-US" sz="2000" dirty="0" smtClean="0"/>
              <a:t>November 11, Supply Restored</a:t>
            </a:r>
          </a:p>
          <a:p>
            <a:pPr marL="0" indent="0">
              <a:buNone/>
            </a:pPr>
            <a:endParaRPr lang="en-US" sz="2000" dirty="0" smtClean="0"/>
          </a:p>
          <a:p>
            <a:pPr marL="457200" indent="-457200"/>
            <a:r>
              <a:rPr lang="en-US" sz="2000" dirty="0" smtClean="0"/>
              <a:t>November 17, resume operations</a:t>
            </a:r>
          </a:p>
          <a:p>
            <a:pPr marL="1144588" lvl="1" indent="-460375">
              <a:buFont typeface="Arial" panose="020B0604020202020204" pitchFamily="34" charset="0"/>
              <a:buChar char="̶"/>
            </a:pPr>
            <a:r>
              <a:rPr lang="en-US" sz="2000" dirty="0" smtClean="0"/>
              <a:t>Hall A DVCS – 5 pass</a:t>
            </a:r>
          </a:p>
          <a:p>
            <a:pPr marL="1144588" lvl="1" indent="-460375">
              <a:buFont typeface="Arial" panose="020B0604020202020204" pitchFamily="34" charset="0"/>
              <a:buChar char="̶"/>
            </a:pPr>
            <a:r>
              <a:rPr lang="en-US" sz="2000" dirty="0" smtClean="0"/>
              <a:t>Hall D </a:t>
            </a:r>
            <a:r>
              <a:rPr lang="en-US" sz="2000" dirty="0" err="1" smtClean="0"/>
              <a:t>GlueX</a:t>
            </a:r>
            <a:r>
              <a:rPr lang="en-US" sz="2000" dirty="0" smtClean="0"/>
              <a:t> – 5.5 pass</a:t>
            </a:r>
          </a:p>
        </p:txBody>
      </p:sp>
    </p:spTree>
    <p:extLst>
      <p:ext uri="{BB962C8B-B14F-4D97-AF65-F5344CB8AC3E}">
        <p14:creationId xmlns:p14="http://schemas.microsoft.com/office/powerpoint/2010/main" val="1768194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54369" y="6037809"/>
            <a:ext cx="5740401" cy="279944"/>
            <a:chOff x="1905000" y="6324600"/>
            <a:chExt cx="5740401" cy="279944"/>
          </a:xfrm>
        </p:grpSpPr>
        <p:sp>
          <p:nvSpPr>
            <p:cNvPr id="6" name="Rectangle 5"/>
            <p:cNvSpPr/>
            <p:nvPr/>
          </p:nvSpPr>
          <p:spPr>
            <a:xfrm>
              <a:off x="2124438" y="6324600"/>
              <a:ext cx="2048959" cy="276999"/>
            </a:xfrm>
            <a:prstGeom prst="rect">
              <a:avLst/>
            </a:prstGeom>
          </p:spPr>
          <p:txBody>
            <a:bodyPr wrap="none">
              <a:spAutoFit/>
            </a:bodyPr>
            <a:lstStyle/>
            <a:p>
              <a:r>
                <a:rPr lang="en-US" sz="1200" b="1" dirty="0" smtClean="0">
                  <a:solidFill>
                    <a:srgbClr val="000000"/>
                  </a:solidFill>
                  <a:latin typeface="Arial" panose="020B0604020202020204" pitchFamily="34" charset="0"/>
                  <a:cs typeface="Arial" pitchFamily="34" charset="0"/>
                </a:rPr>
                <a:t>Beam for Commissioning</a:t>
              </a:r>
              <a:endParaRPr lang="en-US" sz="1200" b="1" dirty="0">
                <a:solidFill>
                  <a:srgbClr val="000000"/>
                </a:solidFill>
                <a:latin typeface="Arial" pitchFamily="34" charset="0"/>
                <a:cs typeface="Arial" pitchFamily="34" charset="0"/>
              </a:endParaRPr>
            </a:p>
          </p:txBody>
        </p:sp>
        <p:sp>
          <p:nvSpPr>
            <p:cNvPr id="7" name="Rectangle 6"/>
            <p:cNvSpPr/>
            <p:nvPr/>
          </p:nvSpPr>
          <p:spPr>
            <a:xfrm>
              <a:off x="4410694" y="6327545"/>
              <a:ext cx="1473480" cy="276999"/>
            </a:xfrm>
            <a:prstGeom prst="rect">
              <a:avLst/>
            </a:prstGeom>
          </p:spPr>
          <p:txBody>
            <a:bodyPr wrap="none">
              <a:spAutoFit/>
            </a:bodyPr>
            <a:lstStyle/>
            <a:p>
              <a:r>
                <a:rPr lang="en-US" sz="1200" b="1" dirty="0" smtClean="0">
                  <a:solidFill>
                    <a:srgbClr val="000000"/>
                  </a:solidFill>
                  <a:latin typeface="Arial" panose="020B0604020202020204" pitchFamily="34" charset="0"/>
                  <a:cs typeface="Arial" pitchFamily="34" charset="0"/>
                </a:rPr>
                <a:t>Beam for Physics</a:t>
              </a:r>
              <a:endParaRPr lang="en-US" sz="1200" b="1" dirty="0">
                <a:solidFill>
                  <a:srgbClr val="000000"/>
                </a:solidFill>
                <a:latin typeface="Arial" pitchFamily="34" charset="0"/>
                <a:cs typeface="Arial" pitchFamily="34" charset="0"/>
              </a:endParaRPr>
            </a:p>
          </p:txBody>
        </p:sp>
        <p:grpSp>
          <p:nvGrpSpPr>
            <p:cNvPr id="8" name="Group 7"/>
            <p:cNvGrpSpPr/>
            <p:nvPr/>
          </p:nvGrpSpPr>
          <p:grpSpPr>
            <a:xfrm>
              <a:off x="1905000" y="6449467"/>
              <a:ext cx="4324132" cy="13632"/>
              <a:chOff x="1905000" y="6449467"/>
              <a:chExt cx="4324132" cy="13632"/>
            </a:xfrm>
          </p:grpSpPr>
          <p:cxnSp>
            <p:nvCxnSpPr>
              <p:cNvPr id="10" name="Straight Connector 9"/>
              <p:cNvCxnSpPr/>
              <p:nvPr/>
            </p:nvCxnSpPr>
            <p:spPr bwMode="auto">
              <a:xfrm>
                <a:off x="1905000" y="6449467"/>
                <a:ext cx="270237" cy="0"/>
              </a:xfrm>
              <a:prstGeom prst="line">
                <a:avLst/>
              </a:prstGeom>
              <a:solidFill>
                <a:schemeClr val="accent1"/>
              </a:solidFill>
              <a:ln w="127000" cap="flat" cmpd="sng" algn="ctr">
                <a:solidFill>
                  <a:srgbClr val="92D050"/>
                </a:solidFill>
                <a:prstDash val="solid"/>
                <a:round/>
                <a:headEnd type="none" w="med" len="med"/>
                <a:tailEnd type="none" w="med" len="med"/>
              </a:ln>
              <a:effectLst/>
            </p:spPr>
          </p:cxnSp>
          <p:cxnSp>
            <p:nvCxnSpPr>
              <p:cNvPr id="11" name="Straight Connector 10"/>
              <p:cNvCxnSpPr/>
              <p:nvPr/>
            </p:nvCxnSpPr>
            <p:spPr bwMode="auto">
              <a:xfrm>
                <a:off x="4191000" y="6463099"/>
                <a:ext cx="270237" cy="0"/>
              </a:xfrm>
              <a:prstGeom prst="line">
                <a:avLst/>
              </a:prstGeom>
              <a:solidFill>
                <a:schemeClr val="accent1"/>
              </a:solidFill>
              <a:ln w="127000" cap="flat" cmpd="sng" algn="ctr">
                <a:solidFill>
                  <a:srgbClr val="0070C0"/>
                </a:solidFill>
                <a:prstDash val="solid"/>
                <a:round/>
                <a:headEnd type="none" w="med" len="med"/>
                <a:tailEnd type="none" w="med" len="med"/>
              </a:ln>
              <a:effectLst/>
            </p:spPr>
          </p:cxnSp>
          <p:cxnSp>
            <p:nvCxnSpPr>
              <p:cNvPr id="12" name="Straight Connector 11"/>
              <p:cNvCxnSpPr/>
              <p:nvPr/>
            </p:nvCxnSpPr>
            <p:spPr bwMode="auto">
              <a:xfrm>
                <a:off x="5948200" y="6457577"/>
                <a:ext cx="280932" cy="0"/>
              </a:xfrm>
              <a:prstGeom prst="line">
                <a:avLst/>
              </a:prstGeom>
              <a:solidFill>
                <a:schemeClr val="accent1"/>
              </a:solidFill>
              <a:ln w="127000" cap="flat" cmpd="sng" algn="ctr">
                <a:solidFill>
                  <a:srgbClr val="7030A0"/>
                </a:solidFill>
                <a:prstDash val="solid"/>
                <a:round/>
                <a:headEnd type="none" w="med" len="med"/>
                <a:tailEnd type="none" w="med" len="med"/>
              </a:ln>
              <a:effectLst/>
            </p:spPr>
          </p:cxnSp>
        </p:grpSp>
        <p:sp>
          <p:nvSpPr>
            <p:cNvPr id="9" name="Rectangle 8"/>
            <p:cNvSpPr/>
            <p:nvPr/>
          </p:nvSpPr>
          <p:spPr>
            <a:xfrm>
              <a:off x="6178333" y="6327545"/>
              <a:ext cx="1467068" cy="276999"/>
            </a:xfrm>
            <a:prstGeom prst="rect">
              <a:avLst/>
            </a:prstGeom>
          </p:spPr>
          <p:txBody>
            <a:bodyPr wrap="none">
              <a:spAutoFit/>
            </a:bodyPr>
            <a:lstStyle/>
            <a:p>
              <a:r>
                <a:rPr lang="en-US" sz="1200" b="1" dirty="0" smtClean="0">
                  <a:solidFill>
                    <a:srgbClr val="000000"/>
                  </a:solidFill>
                  <a:latin typeface="Arial" panose="020B0604020202020204" pitchFamily="34" charset="0"/>
                  <a:cs typeface="Arial" pitchFamily="34" charset="0"/>
                </a:rPr>
                <a:t>Non-CLAS12 </a:t>
              </a:r>
              <a:r>
                <a:rPr lang="en-US" sz="1200" b="1" dirty="0">
                  <a:solidFill>
                    <a:srgbClr val="000000"/>
                  </a:solidFill>
                  <a:latin typeface="Arial" pitchFamily="34" charset="0"/>
                  <a:cs typeface="Arial" pitchFamily="34" charset="0"/>
                </a:rPr>
                <a:t>Ops</a:t>
              </a:r>
            </a:p>
          </p:txBody>
        </p:sp>
      </p:grpSp>
      <p:grpSp>
        <p:nvGrpSpPr>
          <p:cNvPr id="13" name="Group 12"/>
          <p:cNvGrpSpPr/>
          <p:nvPr/>
        </p:nvGrpSpPr>
        <p:grpSpPr>
          <a:xfrm>
            <a:off x="0" y="34635"/>
            <a:ext cx="9143999" cy="5907238"/>
            <a:chOff x="530775" y="832931"/>
            <a:chExt cx="8156025" cy="5268984"/>
          </a:xfrm>
        </p:grpSpPr>
        <p:cxnSp>
          <p:nvCxnSpPr>
            <p:cNvPr id="14" name="Straight Connector 13"/>
            <p:cNvCxnSpPr/>
            <p:nvPr/>
          </p:nvCxnSpPr>
          <p:spPr bwMode="auto">
            <a:xfrm>
              <a:off x="4722831"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15" name="Rectangle 14"/>
            <p:cNvSpPr/>
            <p:nvPr/>
          </p:nvSpPr>
          <p:spPr>
            <a:xfrm>
              <a:off x="636485" y="2903284"/>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Hall A</a:t>
              </a:r>
            </a:p>
          </p:txBody>
        </p:sp>
        <p:sp>
          <p:nvSpPr>
            <p:cNvPr id="16" name="Rectangle 15"/>
            <p:cNvSpPr/>
            <p:nvPr/>
          </p:nvSpPr>
          <p:spPr>
            <a:xfrm>
              <a:off x="671622" y="5661203"/>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Hall D</a:t>
              </a:r>
            </a:p>
          </p:txBody>
        </p:sp>
        <p:cxnSp>
          <p:nvCxnSpPr>
            <p:cNvPr id="17" name="Straight Connector 16"/>
            <p:cNvCxnSpPr/>
            <p:nvPr/>
          </p:nvCxnSpPr>
          <p:spPr bwMode="auto">
            <a:xfrm>
              <a:off x="6494002"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8" name="Straight Connector 17"/>
            <p:cNvCxnSpPr/>
            <p:nvPr/>
          </p:nvCxnSpPr>
          <p:spPr bwMode="auto">
            <a:xfrm>
              <a:off x="8263727"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9" name="Straight Connector 18"/>
            <p:cNvCxnSpPr/>
            <p:nvPr/>
          </p:nvCxnSpPr>
          <p:spPr bwMode="auto">
            <a:xfrm>
              <a:off x="2957382" y="1466459"/>
              <a:ext cx="0" cy="4635453"/>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20" name="Rectangle 19"/>
            <p:cNvSpPr/>
            <p:nvPr/>
          </p:nvSpPr>
          <p:spPr bwMode="auto">
            <a:xfrm>
              <a:off x="530775" y="883733"/>
              <a:ext cx="8156025" cy="5218182"/>
            </a:xfrm>
            <a:prstGeom prst="rect">
              <a:avLst/>
            </a:prstGeom>
            <a:noFill/>
            <a:ln w="9525" cap="flat" cmpd="sng" algn="ctr">
              <a:solidFill>
                <a:sysClr val="windowText" lastClr="000000">
                  <a:lumMod val="65000"/>
                  <a:lumOff val="35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Rectangle 20"/>
            <p:cNvSpPr/>
            <p:nvPr/>
          </p:nvSpPr>
          <p:spPr>
            <a:xfrm>
              <a:off x="636485" y="2057341"/>
              <a:ext cx="1297119"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Accelerator</a:t>
              </a:r>
            </a:p>
          </p:txBody>
        </p:sp>
        <p:sp>
          <p:nvSpPr>
            <p:cNvPr id="22" name="Rectangle 21"/>
            <p:cNvSpPr/>
            <p:nvPr/>
          </p:nvSpPr>
          <p:spPr>
            <a:xfrm>
              <a:off x="671622" y="3885905"/>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Hall B</a:t>
              </a:r>
            </a:p>
          </p:txBody>
        </p:sp>
        <p:sp>
          <p:nvSpPr>
            <p:cNvPr id="23" name="Rectangle 22"/>
            <p:cNvSpPr/>
            <p:nvPr/>
          </p:nvSpPr>
          <p:spPr>
            <a:xfrm>
              <a:off x="671622" y="4741897"/>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Hall C</a:t>
              </a:r>
            </a:p>
          </p:txBody>
        </p:sp>
        <p:sp>
          <p:nvSpPr>
            <p:cNvPr id="24" name="Rectangle 23"/>
            <p:cNvSpPr/>
            <p:nvPr/>
          </p:nvSpPr>
          <p:spPr>
            <a:xfrm>
              <a:off x="2191055" y="2011088"/>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5" name="Rectangle 24"/>
            <p:cNvSpPr/>
            <p:nvPr/>
          </p:nvSpPr>
          <p:spPr>
            <a:xfrm>
              <a:off x="2181270" y="2175005"/>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sp>
          <p:nvSpPr>
            <p:cNvPr id="26" name="Rectangle 25"/>
            <p:cNvSpPr/>
            <p:nvPr/>
          </p:nvSpPr>
          <p:spPr>
            <a:xfrm>
              <a:off x="2174413" y="2872146"/>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7" name="Rectangle 26"/>
            <p:cNvSpPr/>
            <p:nvPr/>
          </p:nvSpPr>
          <p:spPr>
            <a:xfrm>
              <a:off x="2164628" y="3036065"/>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sp>
          <p:nvSpPr>
            <p:cNvPr id="28" name="Rectangle 27"/>
            <p:cNvSpPr/>
            <p:nvPr/>
          </p:nvSpPr>
          <p:spPr>
            <a:xfrm>
              <a:off x="2177345" y="3870120"/>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9" name="Rectangle 28"/>
            <p:cNvSpPr/>
            <p:nvPr/>
          </p:nvSpPr>
          <p:spPr>
            <a:xfrm>
              <a:off x="2167560" y="4208876"/>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sp>
          <p:nvSpPr>
            <p:cNvPr id="30" name="Rectangle 29"/>
            <p:cNvSpPr/>
            <p:nvPr/>
          </p:nvSpPr>
          <p:spPr>
            <a:xfrm>
              <a:off x="2177345" y="4748906"/>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31" name="Rectangle 30"/>
            <p:cNvSpPr/>
            <p:nvPr/>
          </p:nvSpPr>
          <p:spPr>
            <a:xfrm>
              <a:off x="2167560" y="5047076"/>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sp>
          <p:nvSpPr>
            <p:cNvPr id="32" name="Rectangle 31"/>
            <p:cNvSpPr/>
            <p:nvPr/>
          </p:nvSpPr>
          <p:spPr>
            <a:xfrm>
              <a:off x="2177345" y="5651074"/>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33" name="Rectangle 32"/>
            <p:cNvSpPr/>
            <p:nvPr/>
          </p:nvSpPr>
          <p:spPr>
            <a:xfrm>
              <a:off x="2167560" y="5814991"/>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Beam</a:t>
              </a:r>
            </a:p>
          </p:txBody>
        </p:sp>
        <p:cxnSp>
          <p:nvCxnSpPr>
            <p:cNvPr id="34" name="Straight Connector 33"/>
            <p:cNvCxnSpPr/>
            <p:nvPr/>
          </p:nvCxnSpPr>
          <p:spPr bwMode="auto">
            <a:xfrm>
              <a:off x="2085961" y="1757714"/>
              <a:ext cx="0" cy="4344201"/>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nvGrpSpPr>
            <p:cNvPr id="35" name="Group 34"/>
            <p:cNvGrpSpPr/>
            <p:nvPr/>
          </p:nvGrpSpPr>
          <p:grpSpPr>
            <a:xfrm>
              <a:off x="530775" y="1041967"/>
              <a:ext cx="8156025" cy="5059946"/>
              <a:chOff x="-238028" y="1230277"/>
              <a:chExt cx="6431523" cy="4613528"/>
            </a:xfrm>
          </p:grpSpPr>
          <p:sp>
            <p:nvSpPr>
              <p:cNvPr id="102" name="Rectangle 101"/>
              <p:cNvSpPr/>
              <p:nvPr/>
            </p:nvSpPr>
            <p:spPr>
              <a:xfrm>
                <a:off x="566628" y="1604390"/>
                <a:ext cx="892069" cy="27533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Fiscal Year</a:t>
                </a:r>
              </a:p>
            </p:txBody>
          </p:sp>
          <p:cxnSp>
            <p:nvCxnSpPr>
              <p:cNvPr id="103" name="Straight Connector 102"/>
              <p:cNvCxnSpPr/>
              <p:nvPr/>
            </p:nvCxnSpPr>
            <p:spPr bwMode="auto">
              <a:xfrm>
                <a:off x="-238028" y="1868129"/>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104" name="Rectangle 103"/>
              <p:cNvSpPr/>
              <p:nvPr/>
            </p:nvSpPr>
            <p:spPr>
              <a:xfrm>
                <a:off x="2088038" y="1604390"/>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2016</a:t>
                </a:r>
              </a:p>
            </p:txBody>
          </p:sp>
          <p:sp>
            <p:nvSpPr>
              <p:cNvPr id="105" name="Rectangle 104"/>
              <p:cNvSpPr/>
              <p:nvPr/>
            </p:nvSpPr>
            <p:spPr>
              <a:xfrm>
                <a:off x="3487370" y="1604390"/>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2017</a:t>
                </a:r>
              </a:p>
            </p:txBody>
          </p:sp>
          <p:sp>
            <p:nvSpPr>
              <p:cNvPr id="106" name="Rectangle 105"/>
              <p:cNvSpPr/>
              <p:nvPr/>
            </p:nvSpPr>
            <p:spPr>
              <a:xfrm>
                <a:off x="4892914" y="1604390"/>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2018</a:t>
                </a:r>
              </a:p>
            </p:txBody>
          </p:sp>
          <p:grpSp>
            <p:nvGrpSpPr>
              <p:cNvPr id="107" name="Group 106"/>
              <p:cNvGrpSpPr/>
              <p:nvPr/>
            </p:nvGrpSpPr>
            <p:grpSpPr>
              <a:xfrm>
                <a:off x="2018072" y="1680011"/>
                <a:ext cx="698090" cy="4163791"/>
                <a:chOff x="3982065" y="954258"/>
                <a:chExt cx="698090" cy="4163791"/>
              </a:xfrm>
            </p:grpSpPr>
            <p:cxnSp>
              <p:nvCxnSpPr>
                <p:cNvPr id="139" name="Straight Connector 138"/>
                <p:cNvCxnSpPr/>
                <p:nvPr/>
              </p:nvCxnSpPr>
              <p:spPr bwMode="auto">
                <a:xfrm>
                  <a:off x="398206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40" name="Straight Connector 139"/>
                <p:cNvCxnSpPr/>
                <p:nvPr/>
              </p:nvCxnSpPr>
              <p:spPr bwMode="auto">
                <a:xfrm>
                  <a:off x="4331110" y="954258"/>
                  <a:ext cx="0" cy="4163791"/>
                </a:xfrm>
                <a:prstGeom prst="line">
                  <a:avLst/>
                </a:prstGeom>
                <a:noFill/>
                <a:ln w="9525" cap="flat" cmpd="sng" algn="ctr">
                  <a:solidFill>
                    <a:sysClr val="window" lastClr="FFFFFF">
                      <a:lumMod val="75000"/>
                    </a:sysClr>
                  </a:solidFill>
                  <a:prstDash val="solid"/>
                  <a:headEnd type="none" w="med" len="med"/>
                  <a:tailEnd type="none" w="med" len="med"/>
                </a:ln>
                <a:effectLst/>
              </p:spPr>
            </p:cxnSp>
            <p:cxnSp>
              <p:nvCxnSpPr>
                <p:cNvPr id="141" name="Straight Connector 140"/>
                <p:cNvCxnSpPr/>
                <p:nvPr/>
              </p:nvCxnSpPr>
              <p:spPr bwMode="auto">
                <a:xfrm>
                  <a:off x="468015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8" name="Group 107"/>
              <p:cNvGrpSpPr/>
              <p:nvPr/>
            </p:nvGrpSpPr>
            <p:grpSpPr>
              <a:xfrm>
                <a:off x="3416709" y="1646369"/>
                <a:ext cx="698090" cy="4197436"/>
                <a:chOff x="3982065" y="920616"/>
                <a:chExt cx="698090" cy="4197436"/>
              </a:xfrm>
            </p:grpSpPr>
            <p:cxnSp>
              <p:nvCxnSpPr>
                <p:cNvPr id="136" name="Straight Connector 135"/>
                <p:cNvCxnSpPr/>
                <p:nvPr/>
              </p:nvCxnSpPr>
              <p:spPr bwMode="auto">
                <a:xfrm>
                  <a:off x="3982065" y="920616"/>
                  <a:ext cx="0" cy="4188778"/>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7" name="Straight Connector 136"/>
                <p:cNvCxnSpPr/>
                <p:nvPr/>
              </p:nvCxnSpPr>
              <p:spPr bwMode="auto">
                <a:xfrm>
                  <a:off x="4331110"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8" name="Straight Connector 137"/>
                <p:cNvCxnSpPr/>
                <p:nvPr/>
              </p:nvCxnSpPr>
              <p:spPr bwMode="auto">
                <a:xfrm>
                  <a:off x="4680155"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9" name="Group 108"/>
              <p:cNvGrpSpPr/>
              <p:nvPr/>
            </p:nvGrpSpPr>
            <p:grpSpPr>
              <a:xfrm>
                <a:off x="4815348" y="1680011"/>
                <a:ext cx="698090" cy="4163794"/>
                <a:chOff x="3982065" y="954258"/>
                <a:chExt cx="698090" cy="4163794"/>
              </a:xfrm>
            </p:grpSpPr>
            <p:cxnSp>
              <p:nvCxnSpPr>
                <p:cNvPr id="133" name="Straight Connector 132"/>
                <p:cNvCxnSpPr/>
                <p:nvPr/>
              </p:nvCxnSpPr>
              <p:spPr bwMode="auto">
                <a:xfrm>
                  <a:off x="398206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4" name="Straight Connector 133"/>
                <p:cNvCxnSpPr/>
                <p:nvPr/>
              </p:nvCxnSpPr>
              <p:spPr bwMode="auto">
                <a:xfrm>
                  <a:off x="4331110"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5" name="Straight Connector 134"/>
                <p:cNvCxnSpPr/>
                <p:nvPr/>
              </p:nvCxnSpPr>
              <p:spPr bwMode="auto">
                <a:xfrm>
                  <a:off x="4680155"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cxnSp>
            <p:nvCxnSpPr>
              <p:cNvPr id="110" name="Straight Connector 109"/>
              <p:cNvCxnSpPr/>
              <p:nvPr/>
            </p:nvCxnSpPr>
            <p:spPr bwMode="auto">
              <a:xfrm>
                <a:off x="-238028" y="1617318"/>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nvGrpSpPr>
              <p:cNvPr id="111" name="Group 110"/>
              <p:cNvGrpSpPr/>
              <p:nvPr/>
            </p:nvGrpSpPr>
            <p:grpSpPr>
              <a:xfrm>
                <a:off x="2359762" y="1389040"/>
                <a:ext cx="711444" cy="190484"/>
                <a:chOff x="3982065" y="1057201"/>
                <a:chExt cx="711444" cy="190484"/>
              </a:xfrm>
            </p:grpSpPr>
            <p:cxnSp>
              <p:nvCxnSpPr>
                <p:cNvPr id="130" name="Straight Connector 129"/>
                <p:cNvCxnSpPr/>
                <p:nvPr/>
              </p:nvCxnSpPr>
              <p:spPr bwMode="auto">
                <a:xfrm>
                  <a:off x="3982065"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1" name="Straight Connector 130"/>
                <p:cNvCxnSpPr/>
                <p:nvPr/>
              </p:nvCxnSpPr>
              <p:spPr bwMode="auto">
                <a:xfrm>
                  <a:off x="4331110"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2" name="Straight Connector 131"/>
                <p:cNvCxnSpPr/>
                <p:nvPr/>
              </p:nvCxnSpPr>
              <p:spPr bwMode="auto">
                <a:xfrm>
                  <a:off x="4693509"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12" name="Group 111"/>
              <p:cNvGrpSpPr/>
              <p:nvPr/>
            </p:nvGrpSpPr>
            <p:grpSpPr>
              <a:xfrm>
                <a:off x="3759573" y="1398276"/>
                <a:ext cx="704767" cy="190484"/>
                <a:chOff x="3982065" y="1057201"/>
                <a:chExt cx="704767" cy="190484"/>
              </a:xfrm>
            </p:grpSpPr>
            <p:cxnSp>
              <p:nvCxnSpPr>
                <p:cNvPr id="127" name="Straight Connector 126"/>
                <p:cNvCxnSpPr/>
                <p:nvPr/>
              </p:nvCxnSpPr>
              <p:spPr bwMode="auto">
                <a:xfrm>
                  <a:off x="3982065"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8" name="Straight Connector 127"/>
                <p:cNvCxnSpPr/>
                <p:nvPr/>
              </p:nvCxnSpPr>
              <p:spPr bwMode="auto">
                <a:xfrm>
                  <a:off x="4331110"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9" name="Straight Connector 128"/>
                <p:cNvCxnSpPr/>
                <p:nvPr/>
              </p:nvCxnSpPr>
              <p:spPr bwMode="auto">
                <a:xfrm>
                  <a:off x="4686832"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13" name="Group 112"/>
              <p:cNvGrpSpPr/>
              <p:nvPr/>
            </p:nvGrpSpPr>
            <p:grpSpPr>
              <a:xfrm>
                <a:off x="5171993" y="1398276"/>
                <a:ext cx="687883" cy="190484"/>
                <a:chOff x="4005626" y="1057201"/>
                <a:chExt cx="687883" cy="190484"/>
              </a:xfrm>
            </p:grpSpPr>
            <p:cxnSp>
              <p:nvCxnSpPr>
                <p:cNvPr id="124" name="Straight Connector 123"/>
                <p:cNvCxnSpPr/>
                <p:nvPr/>
              </p:nvCxnSpPr>
              <p:spPr bwMode="auto">
                <a:xfrm>
                  <a:off x="4005626"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5" name="Straight Connector 124"/>
                <p:cNvCxnSpPr/>
                <p:nvPr/>
              </p:nvCxnSpPr>
              <p:spPr bwMode="auto">
                <a:xfrm>
                  <a:off x="4346126"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6" name="Straight Connector 125"/>
                <p:cNvCxnSpPr/>
                <p:nvPr/>
              </p:nvCxnSpPr>
              <p:spPr bwMode="auto">
                <a:xfrm>
                  <a:off x="4693509"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14" name="Group 113"/>
              <p:cNvGrpSpPr/>
              <p:nvPr/>
            </p:nvGrpSpPr>
            <p:grpSpPr>
              <a:xfrm>
                <a:off x="545191" y="1230277"/>
                <a:ext cx="5648304" cy="392488"/>
                <a:chOff x="393216" y="5981716"/>
                <a:chExt cx="5648304" cy="392488"/>
              </a:xfrm>
            </p:grpSpPr>
            <p:sp>
              <p:nvSpPr>
                <p:cNvPr id="116" name="Rectangle 115"/>
                <p:cNvSpPr/>
                <p:nvPr/>
              </p:nvSpPr>
              <p:spPr>
                <a:xfrm>
                  <a:off x="393216" y="6073841"/>
                  <a:ext cx="1099526" cy="27533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Calendar Year</a:t>
                  </a:r>
                </a:p>
              </p:txBody>
            </p:sp>
            <p:sp>
              <p:nvSpPr>
                <p:cNvPr id="117" name="Rectangle 116"/>
                <p:cNvSpPr/>
                <p:nvPr/>
              </p:nvSpPr>
              <p:spPr>
                <a:xfrm>
                  <a:off x="2198398" y="6073841"/>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2016</a:t>
                  </a:r>
                </a:p>
              </p:txBody>
            </p:sp>
            <p:sp>
              <p:nvSpPr>
                <p:cNvPr id="118" name="Rectangle 117"/>
                <p:cNvSpPr/>
                <p:nvPr/>
              </p:nvSpPr>
              <p:spPr>
                <a:xfrm>
                  <a:off x="3581825" y="6073841"/>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2017</a:t>
                  </a:r>
                </a:p>
              </p:txBody>
            </p:sp>
            <p:sp>
              <p:nvSpPr>
                <p:cNvPr id="119" name="Rectangle 118"/>
                <p:cNvSpPr/>
                <p:nvPr/>
              </p:nvSpPr>
              <p:spPr>
                <a:xfrm>
                  <a:off x="5017798" y="6073841"/>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2018</a:t>
                  </a:r>
                </a:p>
              </p:txBody>
            </p:sp>
            <p:cxnSp>
              <p:nvCxnSpPr>
                <p:cNvPr id="120" name="Straight Connector 119"/>
                <p:cNvCxnSpPr/>
                <p:nvPr/>
              </p:nvCxnSpPr>
              <p:spPr bwMode="auto">
                <a:xfrm>
                  <a:off x="1858944" y="6153632"/>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21" name="Straight Connector 120"/>
                <p:cNvCxnSpPr/>
                <p:nvPr/>
              </p:nvCxnSpPr>
              <p:spPr bwMode="auto">
                <a:xfrm>
                  <a:off x="3256504" y="615155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22" name="Straight Connector 121"/>
                <p:cNvCxnSpPr/>
                <p:nvPr/>
              </p:nvCxnSpPr>
              <p:spPr bwMode="auto">
                <a:xfrm>
                  <a:off x="4671693" y="615155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23" name="Straight Connector 122"/>
                <p:cNvCxnSpPr/>
                <p:nvPr/>
              </p:nvCxnSpPr>
              <p:spPr bwMode="auto">
                <a:xfrm>
                  <a:off x="6041520" y="598171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cxnSp>
            <p:nvCxnSpPr>
              <p:cNvPr id="115" name="Straight Connector 114"/>
              <p:cNvCxnSpPr/>
              <p:nvPr/>
            </p:nvCxnSpPr>
            <p:spPr bwMode="auto">
              <a:xfrm>
                <a:off x="-238028" y="1370286"/>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sp>
          <p:nvSpPr>
            <p:cNvPr id="36" name="Rectangle 35"/>
            <p:cNvSpPr/>
            <p:nvPr/>
          </p:nvSpPr>
          <p:spPr>
            <a:xfrm>
              <a:off x="1944483" y="3837801"/>
              <a:ext cx="4284705" cy="247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CLAS12 Construction/Installation</a:t>
              </a:r>
            </a:p>
          </p:txBody>
        </p:sp>
        <p:sp>
          <p:nvSpPr>
            <p:cNvPr id="37" name="Rectangle 36"/>
            <p:cNvSpPr/>
            <p:nvPr/>
          </p:nvSpPr>
          <p:spPr>
            <a:xfrm>
              <a:off x="4931428" y="2055308"/>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38" name="Rectangle 37"/>
            <p:cNvSpPr/>
            <p:nvPr/>
          </p:nvSpPr>
          <p:spPr>
            <a:xfrm>
              <a:off x="4960171" y="2901832"/>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39" name="Rectangle 38"/>
            <p:cNvSpPr/>
            <p:nvPr/>
          </p:nvSpPr>
          <p:spPr>
            <a:xfrm>
              <a:off x="2783423" y="4697505"/>
              <a:ext cx="2506072" cy="247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SHMS Construction/Installation</a:t>
              </a:r>
            </a:p>
          </p:txBody>
        </p:sp>
        <p:sp>
          <p:nvSpPr>
            <p:cNvPr id="40" name="Rectangle 39"/>
            <p:cNvSpPr/>
            <p:nvPr/>
          </p:nvSpPr>
          <p:spPr>
            <a:xfrm>
              <a:off x="2177345" y="4039543"/>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41" name="Rectangle 40"/>
            <p:cNvSpPr/>
            <p:nvPr/>
          </p:nvSpPr>
          <p:spPr>
            <a:xfrm>
              <a:off x="530775" y="832931"/>
              <a:ext cx="8156025" cy="329427"/>
            </a:xfrm>
            <a:prstGeom prst="rect">
              <a:avLst/>
            </a:prstGeom>
            <a:solidFill>
              <a:sysClr val="windowText" lastClr="00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CEBAF Three-Year  Schedule</a:t>
              </a:r>
              <a:endParaRPr kumimoji="0" lang="en-US" sz="1400" b="1"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TextBox 41"/>
            <p:cNvSpPr txBox="1"/>
            <p:nvPr/>
          </p:nvSpPr>
          <p:spPr>
            <a:xfrm>
              <a:off x="540027" y="872068"/>
              <a:ext cx="742354" cy="24707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Feb 2016</a:t>
              </a:r>
            </a:p>
          </p:txBody>
        </p:sp>
        <p:sp>
          <p:nvSpPr>
            <p:cNvPr id="43" name="Rectangle 42"/>
            <p:cNvSpPr/>
            <p:nvPr/>
          </p:nvSpPr>
          <p:spPr>
            <a:xfrm>
              <a:off x="3352800" y="4063929"/>
              <a:ext cx="1119823"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Non-CLAS12 Ops*</a:t>
              </a:r>
            </a:p>
          </p:txBody>
        </p:sp>
        <p:sp>
          <p:nvSpPr>
            <p:cNvPr id="44" name="Rectangle 43"/>
            <p:cNvSpPr/>
            <p:nvPr/>
          </p:nvSpPr>
          <p:spPr>
            <a:xfrm>
              <a:off x="2177345" y="4894676"/>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45" name="Rectangle 44"/>
            <p:cNvSpPr/>
            <p:nvPr/>
          </p:nvSpPr>
          <p:spPr>
            <a:xfrm>
              <a:off x="6689708" y="5638800"/>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46" name="Rectangle 45"/>
            <p:cNvSpPr/>
            <p:nvPr/>
          </p:nvSpPr>
          <p:spPr>
            <a:xfrm>
              <a:off x="2174413" y="2705891"/>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Activity</a:t>
              </a:r>
            </a:p>
          </p:txBody>
        </p:sp>
        <p:cxnSp>
          <p:nvCxnSpPr>
            <p:cNvPr id="47" name="Straight Arrow Connector 46"/>
            <p:cNvCxnSpPr/>
            <p:nvPr/>
          </p:nvCxnSpPr>
          <p:spPr bwMode="auto">
            <a:xfrm>
              <a:off x="2971800" y="4086485"/>
              <a:ext cx="2628464"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48" name="Straight Arrow Connector 47"/>
            <p:cNvCxnSpPr/>
            <p:nvPr/>
          </p:nvCxnSpPr>
          <p:spPr bwMode="auto">
            <a:xfrm>
              <a:off x="2957382" y="4958602"/>
              <a:ext cx="2002789"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49" name="Straight Connector 48"/>
            <p:cNvCxnSpPr/>
            <p:nvPr/>
          </p:nvCxnSpPr>
          <p:spPr bwMode="auto">
            <a:xfrm>
              <a:off x="3607180" y="4343400"/>
              <a:ext cx="566217" cy="0"/>
            </a:xfrm>
            <a:prstGeom prst="line">
              <a:avLst/>
            </a:prstGeom>
            <a:solidFill>
              <a:srgbClr val="4F81BD"/>
            </a:solidFill>
            <a:ln w="127000" cap="flat" cmpd="sng" algn="ctr">
              <a:solidFill>
                <a:srgbClr val="7030A0"/>
              </a:solidFill>
              <a:prstDash val="solid"/>
              <a:round/>
              <a:headEnd type="none" w="med" len="med"/>
              <a:tailEnd type="none" w="med" len="med"/>
            </a:ln>
            <a:effectLst/>
          </p:spPr>
        </p:cxnSp>
        <p:sp>
          <p:nvSpPr>
            <p:cNvPr id="50" name="Rectangle 49"/>
            <p:cNvSpPr/>
            <p:nvPr/>
          </p:nvSpPr>
          <p:spPr>
            <a:xfrm>
              <a:off x="2838980" y="2590800"/>
              <a:ext cx="1442507" cy="247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SBS Construction</a:t>
              </a:r>
            </a:p>
          </p:txBody>
        </p:sp>
        <p:cxnSp>
          <p:nvCxnSpPr>
            <p:cNvPr id="51" name="Straight Arrow Connector 50"/>
            <p:cNvCxnSpPr/>
            <p:nvPr/>
          </p:nvCxnSpPr>
          <p:spPr bwMode="auto">
            <a:xfrm>
              <a:off x="2971800" y="2854960"/>
              <a:ext cx="2341261"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57" name="Straight Connector 56"/>
            <p:cNvCxnSpPr/>
            <p:nvPr/>
          </p:nvCxnSpPr>
          <p:spPr bwMode="auto">
            <a:xfrm flipV="1">
              <a:off x="3051474" y="5899839"/>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58" name="Straight Connector 57"/>
            <p:cNvCxnSpPr/>
            <p:nvPr/>
          </p:nvCxnSpPr>
          <p:spPr bwMode="auto">
            <a:xfrm>
              <a:off x="3503415" y="5900470"/>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59" name="Straight Connector 58"/>
            <p:cNvCxnSpPr/>
            <p:nvPr/>
          </p:nvCxnSpPr>
          <p:spPr bwMode="auto">
            <a:xfrm flipV="1">
              <a:off x="4724400" y="5911413"/>
              <a:ext cx="384048" cy="1587"/>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0" name="Straight Connector 59"/>
            <p:cNvCxnSpPr/>
            <p:nvPr/>
          </p:nvCxnSpPr>
          <p:spPr bwMode="auto">
            <a:xfrm>
              <a:off x="5386512" y="5909996"/>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61" name="Rectangle 60"/>
            <p:cNvSpPr/>
            <p:nvPr/>
          </p:nvSpPr>
          <p:spPr>
            <a:xfrm>
              <a:off x="6598746" y="5825843"/>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endParaRPr>
            </a:p>
          </p:txBody>
        </p:sp>
        <p:sp>
          <p:nvSpPr>
            <p:cNvPr id="62" name="Rectangle 61"/>
            <p:cNvSpPr/>
            <p:nvPr/>
          </p:nvSpPr>
          <p:spPr>
            <a:xfrm>
              <a:off x="5343619" y="4935161"/>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63" name="Rectangle 62"/>
            <p:cNvSpPr/>
            <p:nvPr/>
          </p:nvSpPr>
          <p:spPr>
            <a:xfrm>
              <a:off x="4635611" y="4943112"/>
              <a:ext cx="533603"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Comm.</a:t>
              </a:r>
            </a:p>
          </p:txBody>
        </p:sp>
        <p:cxnSp>
          <p:nvCxnSpPr>
            <p:cNvPr id="64" name="Straight Connector 63"/>
            <p:cNvCxnSpPr/>
            <p:nvPr/>
          </p:nvCxnSpPr>
          <p:spPr bwMode="auto">
            <a:xfrm>
              <a:off x="4960171" y="5195048"/>
              <a:ext cx="149672" cy="0"/>
            </a:xfrm>
            <a:prstGeom prst="line">
              <a:avLst/>
            </a:prstGeom>
            <a:solidFill>
              <a:srgbClr val="4F81BD"/>
            </a:solidFill>
            <a:ln w="127000" cap="flat" cmpd="sng" algn="ctr">
              <a:solidFill>
                <a:srgbClr val="92D050"/>
              </a:solidFill>
              <a:prstDash val="solid"/>
              <a:round/>
              <a:headEnd type="none" w="med" len="med"/>
              <a:tailEnd type="none" w="med" len="med"/>
            </a:ln>
            <a:effectLst/>
          </p:spPr>
        </p:cxnSp>
        <p:cxnSp>
          <p:nvCxnSpPr>
            <p:cNvPr id="65" name="Straight Connector 64"/>
            <p:cNvCxnSpPr/>
            <p:nvPr/>
          </p:nvCxnSpPr>
          <p:spPr bwMode="auto">
            <a:xfrm>
              <a:off x="5378561" y="5195621"/>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6761" y="5091952"/>
              <a:ext cx="68687" cy="268225"/>
            </a:xfrm>
            <a:prstGeom prst="rect">
              <a:avLst/>
            </a:prstGeom>
          </p:spPr>
        </p:pic>
        <p:sp>
          <p:nvSpPr>
            <p:cNvPr id="67" name="Rectangle 66"/>
            <p:cNvSpPr/>
            <p:nvPr/>
          </p:nvSpPr>
          <p:spPr>
            <a:xfrm>
              <a:off x="6615694" y="5119872"/>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Arial" panose="020B0604020202020204" pitchFamily="34" charset="0"/>
                <a:cs typeface="Arial" panose="020B0604020202020204" pitchFamily="34" charset="0"/>
              </a:endParaRPr>
            </a:p>
          </p:txBody>
        </p:sp>
        <p:cxnSp>
          <p:nvCxnSpPr>
            <p:cNvPr id="68" name="Straight Connector 67"/>
            <p:cNvCxnSpPr/>
            <p:nvPr/>
          </p:nvCxnSpPr>
          <p:spPr bwMode="auto">
            <a:xfrm>
              <a:off x="5615650" y="4338371"/>
              <a:ext cx="302407"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9" name="Straight Connector 68"/>
            <p:cNvCxnSpPr/>
            <p:nvPr/>
          </p:nvCxnSpPr>
          <p:spPr bwMode="auto">
            <a:xfrm flipV="1">
              <a:off x="4723755" y="2320057"/>
              <a:ext cx="384048"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0" name="Straight Connector 69"/>
            <p:cNvCxnSpPr/>
            <p:nvPr/>
          </p:nvCxnSpPr>
          <p:spPr bwMode="auto">
            <a:xfrm>
              <a:off x="3510866" y="2326428"/>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1" name="Straight Connector 70"/>
            <p:cNvCxnSpPr/>
            <p:nvPr/>
          </p:nvCxnSpPr>
          <p:spPr bwMode="auto">
            <a:xfrm>
              <a:off x="5378561" y="2319071"/>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2" name="Straight Connector 71"/>
            <p:cNvCxnSpPr/>
            <p:nvPr/>
          </p:nvCxnSpPr>
          <p:spPr bwMode="auto">
            <a:xfrm flipV="1">
              <a:off x="3063986" y="2324100"/>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73" name="Rectangle 72"/>
            <p:cNvSpPr/>
            <p:nvPr/>
          </p:nvSpPr>
          <p:spPr>
            <a:xfrm>
              <a:off x="4978395" y="5616995"/>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74" name="Straight Connector 73"/>
            <p:cNvCxnSpPr/>
            <p:nvPr/>
          </p:nvCxnSpPr>
          <p:spPr bwMode="auto">
            <a:xfrm>
              <a:off x="3510866" y="3178482"/>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5" name="Straight Connector 74"/>
            <p:cNvCxnSpPr/>
            <p:nvPr/>
          </p:nvCxnSpPr>
          <p:spPr bwMode="auto">
            <a:xfrm flipV="1">
              <a:off x="3063986" y="3176154"/>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76" name="Rectangle 75"/>
            <p:cNvSpPr/>
            <p:nvPr/>
          </p:nvSpPr>
          <p:spPr>
            <a:xfrm>
              <a:off x="3085999" y="2826683"/>
              <a:ext cx="835292" cy="311125"/>
            </a:xfrm>
            <a:prstGeom prst="rect">
              <a:avLst/>
            </a:prstGeom>
          </p:spPr>
          <p:txBody>
            <a:bodyPr wrap="none">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Opportunistic</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77" name="Straight Connector 76"/>
            <p:cNvCxnSpPr/>
            <p:nvPr/>
          </p:nvCxnSpPr>
          <p:spPr bwMode="auto">
            <a:xfrm flipV="1">
              <a:off x="4723755" y="3178798"/>
              <a:ext cx="384048"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8" name="Straight Connector 77"/>
            <p:cNvCxnSpPr/>
            <p:nvPr/>
          </p:nvCxnSpPr>
          <p:spPr bwMode="auto">
            <a:xfrm>
              <a:off x="5378561" y="3177812"/>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9" name="Straight Connector 78"/>
            <p:cNvCxnSpPr/>
            <p:nvPr/>
          </p:nvCxnSpPr>
          <p:spPr bwMode="auto">
            <a:xfrm>
              <a:off x="5615650" y="4338761"/>
              <a:ext cx="149672" cy="0"/>
            </a:xfrm>
            <a:prstGeom prst="line">
              <a:avLst/>
            </a:prstGeom>
            <a:solidFill>
              <a:srgbClr val="4F81BD"/>
            </a:solidFill>
            <a:ln w="127000" cap="flat" cmpd="sng" algn="ctr">
              <a:solidFill>
                <a:srgbClr val="92D050"/>
              </a:solidFill>
              <a:prstDash val="solid"/>
              <a:round/>
              <a:headEnd type="none" w="med" len="med"/>
              <a:tailEnd type="none" w="med" len="med"/>
            </a:ln>
            <a:effectLst/>
          </p:spPr>
        </p:cxnSp>
        <p:sp>
          <p:nvSpPr>
            <p:cNvPr id="80" name="Rectangle 79"/>
            <p:cNvSpPr/>
            <p:nvPr/>
          </p:nvSpPr>
          <p:spPr>
            <a:xfrm>
              <a:off x="5457916" y="4070728"/>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1" name="Rectangle 80"/>
            <p:cNvSpPr/>
            <p:nvPr/>
          </p:nvSpPr>
          <p:spPr>
            <a:xfrm>
              <a:off x="3085999" y="1957730"/>
              <a:ext cx="835292" cy="311125"/>
            </a:xfrm>
            <a:prstGeom prst="rect">
              <a:avLst/>
            </a:prstGeom>
          </p:spPr>
          <p:txBody>
            <a:bodyPr wrap="none">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Opportunistic</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2" name="Rectangle 81"/>
            <p:cNvSpPr/>
            <p:nvPr/>
          </p:nvSpPr>
          <p:spPr>
            <a:xfrm>
              <a:off x="3085999" y="5522845"/>
              <a:ext cx="835292" cy="311125"/>
            </a:xfrm>
            <a:prstGeom prst="rect">
              <a:avLst/>
            </a:prstGeom>
          </p:spPr>
          <p:txBody>
            <a:bodyPr wrap="none">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Opportunistic</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83" name="Straight Connector 82"/>
            <p:cNvCxnSpPr/>
            <p:nvPr/>
          </p:nvCxnSpPr>
          <p:spPr bwMode="auto">
            <a:xfrm>
              <a:off x="6492901" y="2321536"/>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84" name="Straight Connector 83"/>
            <p:cNvCxnSpPr/>
            <p:nvPr/>
          </p:nvCxnSpPr>
          <p:spPr bwMode="auto">
            <a:xfrm>
              <a:off x="7166319" y="2318477"/>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85" name="Rectangle 84"/>
            <p:cNvSpPr/>
            <p:nvPr/>
          </p:nvSpPr>
          <p:spPr>
            <a:xfrm>
              <a:off x="6682417" y="4070728"/>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6" name="Rectangle 85"/>
            <p:cNvSpPr/>
            <p:nvPr/>
          </p:nvSpPr>
          <p:spPr>
            <a:xfrm>
              <a:off x="6682417" y="2919453"/>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7" name="Rectangle 86"/>
            <p:cNvSpPr/>
            <p:nvPr/>
          </p:nvSpPr>
          <p:spPr>
            <a:xfrm>
              <a:off x="6647294" y="2055681"/>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8" name="Rectangle 87"/>
            <p:cNvSpPr/>
            <p:nvPr/>
          </p:nvSpPr>
          <p:spPr>
            <a:xfrm>
              <a:off x="6689708" y="4951063"/>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89" name="Straight Connector 88"/>
            <p:cNvCxnSpPr/>
            <p:nvPr/>
          </p:nvCxnSpPr>
          <p:spPr bwMode="auto">
            <a:xfrm>
              <a:off x="6492901" y="3188229"/>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0" name="Straight Connector 89"/>
            <p:cNvCxnSpPr/>
            <p:nvPr/>
          </p:nvCxnSpPr>
          <p:spPr bwMode="auto">
            <a:xfrm>
              <a:off x="7166319" y="3185170"/>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1" name="Straight Connector 90"/>
            <p:cNvCxnSpPr/>
            <p:nvPr/>
          </p:nvCxnSpPr>
          <p:spPr bwMode="auto">
            <a:xfrm>
              <a:off x="6492901" y="4341168"/>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2" name="Straight Connector 91"/>
            <p:cNvCxnSpPr/>
            <p:nvPr/>
          </p:nvCxnSpPr>
          <p:spPr bwMode="auto">
            <a:xfrm>
              <a:off x="7166319" y="4338109"/>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3" name="Straight Connector 92"/>
            <p:cNvCxnSpPr/>
            <p:nvPr/>
          </p:nvCxnSpPr>
          <p:spPr bwMode="auto">
            <a:xfrm>
              <a:off x="6492901" y="5207860"/>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4" name="Straight Connector 93"/>
            <p:cNvCxnSpPr/>
            <p:nvPr/>
          </p:nvCxnSpPr>
          <p:spPr bwMode="auto">
            <a:xfrm>
              <a:off x="7166319" y="5204801"/>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5" name="Straight Connector 94"/>
            <p:cNvCxnSpPr/>
            <p:nvPr/>
          </p:nvCxnSpPr>
          <p:spPr bwMode="auto">
            <a:xfrm>
              <a:off x="6492901" y="5915526"/>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6" name="Straight Connector 95"/>
            <p:cNvCxnSpPr/>
            <p:nvPr/>
          </p:nvCxnSpPr>
          <p:spPr bwMode="auto">
            <a:xfrm>
              <a:off x="7166319" y="5912467"/>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7" name="Straight Connector 96"/>
            <p:cNvCxnSpPr/>
            <p:nvPr/>
          </p:nvCxnSpPr>
          <p:spPr bwMode="auto">
            <a:xfrm>
              <a:off x="8107772" y="2318477"/>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8" name="Straight Connector 97"/>
            <p:cNvCxnSpPr/>
            <p:nvPr/>
          </p:nvCxnSpPr>
          <p:spPr bwMode="auto">
            <a:xfrm>
              <a:off x="8110820" y="3184716"/>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9" name="Straight Connector 98"/>
            <p:cNvCxnSpPr/>
            <p:nvPr/>
          </p:nvCxnSpPr>
          <p:spPr bwMode="auto">
            <a:xfrm>
              <a:off x="8107772" y="4334440"/>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100" name="Straight Connector 99"/>
            <p:cNvCxnSpPr/>
            <p:nvPr/>
          </p:nvCxnSpPr>
          <p:spPr bwMode="auto">
            <a:xfrm>
              <a:off x="8110820" y="5201775"/>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101" name="Straight Connector 100"/>
            <p:cNvCxnSpPr/>
            <p:nvPr/>
          </p:nvCxnSpPr>
          <p:spPr bwMode="auto">
            <a:xfrm>
              <a:off x="8105536" y="5907745"/>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grpSp>
      <p:sp>
        <p:nvSpPr>
          <p:cNvPr id="142" name="TextBox 141"/>
          <p:cNvSpPr txBox="1"/>
          <p:nvPr/>
        </p:nvSpPr>
        <p:spPr>
          <a:xfrm>
            <a:off x="119854" y="6022916"/>
            <a:ext cx="1984839" cy="276999"/>
          </a:xfrm>
          <a:prstGeom prst="rect">
            <a:avLst/>
          </a:prstGeom>
          <a:noFill/>
        </p:spPr>
        <p:txBody>
          <a:bodyPr wrap="none" rtlCol="0">
            <a:spAutoFit/>
          </a:bodyPr>
          <a:lstStyle/>
          <a:p>
            <a:r>
              <a:rPr lang="en-US" sz="1200" dirty="0" smtClean="0">
                <a:latin typeface="Arial" panose="020B0604020202020204" pitchFamily="34" charset="0"/>
                <a:cs typeface="Arial" panose="020B0604020202020204" pitchFamily="34" charset="0"/>
              </a:rPr>
              <a:t>* </a:t>
            </a:r>
            <a:r>
              <a:rPr lang="en-US" sz="1200" dirty="0" err="1" smtClean="0">
                <a:latin typeface="Arial" panose="020B0604020202020204" pitchFamily="34" charset="0"/>
                <a:cs typeface="Arial" panose="020B0604020202020204" pitchFamily="34" charset="0"/>
              </a:rPr>
              <a:t>PRad</a:t>
            </a:r>
            <a:r>
              <a:rPr lang="en-US" sz="1200" dirty="0" smtClean="0">
                <a:latin typeface="Arial" panose="020B0604020202020204" pitchFamily="34" charset="0"/>
                <a:cs typeface="Arial" panose="020B0604020202020204" pitchFamily="34" charset="0"/>
              </a:rPr>
              <a:t> Summer 2016 run</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9402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54369" y="6037809"/>
            <a:ext cx="5740401" cy="279944"/>
            <a:chOff x="1905000" y="6324600"/>
            <a:chExt cx="5740401" cy="279944"/>
          </a:xfrm>
        </p:grpSpPr>
        <p:sp>
          <p:nvSpPr>
            <p:cNvPr id="6" name="Rectangle 5"/>
            <p:cNvSpPr/>
            <p:nvPr/>
          </p:nvSpPr>
          <p:spPr>
            <a:xfrm>
              <a:off x="2124438" y="6324600"/>
              <a:ext cx="2048959" cy="276999"/>
            </a:xfrm>
            <a:prstGeom prst="rect">
              <a:avLst/>
            </a:prstGeom>
          </p:spPr>
          <p:txBody>
            <a:bodyPr wrap="none">
              <a:spAutoFit/>
            </a:bodyPr>
            <a:lstStyle/>
            <a:p>
              <a:r>
                <a:rPr lang="en-US" sz="1200" b="1" dirty="0" smtClean="0">
                  <a:solidFill>
                    <a:srgbClr val="000000"/>
                  </a:solidFill>
                  <a:latin typeface="Arial" panose="020B0604020202020204" pitchFamily="34" charset="0"/>
                  <a:cs typeface="Arial" pitchFamily="34" charset="0"/>
                </a:rPr>
                <a:t>Beam for Commissioning</a:t>
              </a:r>
              <a:endParaRPr lang="en-US" sz="1200" b="1" dirty="0">
                <a:solidFill>
                  <a:srgbClr val="000000"/>
                </a:solidFill>
                <a:latin typeface="Arial" pitchFamily="34" charset="0"/>
                <a:cs typeface="Arial" pitchFamily="34" charset="0"/>
              </a:endParaRPr>
            </a:p>
          </p:txBody>
        </p:sp>
        <p:sp>
          <p:nvSpPr>
            <p:cNvPr id="7" name="Rectangle 6"/>
            <p:cNvSpPr/>
            <p:nvPr/>
          </p:nvSpPr>
          <p:spPr>
            <a:xfrm>
              <a:off x="4410694" y="6327545"/>
              <a:ext cx="1473480" cy="276999"/>
            </a:xfrm>
            <a:prstGeom prst="rect">
              <a:avLst/>
            </a:prstGeom>
          </p:spPr>
          <p:txBody>
            <a:bodyPr wrap="none">
              <a:spAutoFit/>
            </a:bodyPr>
            <a:lstStyle/>
            <a:p>
              <a:r>
                <a:rPr lang="en-US" sz="1200" b="1" dirty="0" smtClean="0">
                  <a:solidFill>
                    <a:srgbClr val="000000"/>
                  </a:solidFill>
                  <a:latin typeface="Arial" panose="020B0604020202020204" pitchFamily="34" charset="0"/>
                  <a:cs typeface="Arial" pitchFamily="34" charset="0"/>
                </a:rPr>
                <a:t>Beam for Physics</a:t>
              </a:r>
              <a:endParaRPr lang="en-US" sz="1200" b="1" dirty="0">
                <a:solidFill>
                  <a:srgbClr val="000000"/>
                </a:solidFill>
                <a:latin typeface="Arial" pitchFamily="34" charset="0"/>
                <a:cs typeface="Arial" pitchFamily="34" charset="0"/>
              </a:endParaRPr>
            </a:p>
          </p:txBody>
        </p:sp>
        <p:grpSp>
          <p:nvGrpSpPr>
            <p:cNvPr id="8" name="Group 7"/>
            <p:cNvGrpSpPr/>
            <p:nvPr/>
          </p:nvGrpSpPr>
          <p:grpSpPr>
            <a:xfrm>
              <a:off x="1905000" y="6449467"/>
              <a:ext cx="4324132" cy="13632"/>
              <a:chOff x="1905000" y="6449467"/>
              <a:chExt cx="4324132" cy="13632"/>
            </a:xfrm>
          </p:grpSpPr>
          <p:cxnSp>
            <p:nvCxnSpPr>
              <p:cNvPr id="10" name="Straight Connector 9"/>
              <p:cNvCxnSpPr/>
              <p:nvPr/>
            </p:nvCxnSpPr>
            <p:spPr bwMode="auto">
              <a:xfrm>
                <a:off x="1905000" y="6449467"/>
                <a:ext cx="270237" cy="0"/>
              </a:xfrm>
              <a:prstGeom prst="line">
                <a:avLst/>
              </a:prstGeom>
              <a:solidFill>
                <a:schemeClr val="accent1"/>
              </a:solidFill>
              <a:ln w="127000" cap="flat" cmpd="sng" algn="ctr">
                <a:solidFill>
                  <a:srgbClr val="92D050"/>
                </a:solidFill>
                <a:prstDash val="solid"/>
                <a:round/>
                <a:headEnd type="none" w="med" len="med"/>
                <a:tailEnd type="none" w="med" len="med"/>
              </a:ln>
              <a:effectLst/>
            </p:spPr>
          </p:cxnSp>
          <p:cxnSp>
            <p:nvCxnSpPr>
              <p:cNvPr id="11" name="Straight Connector 10"/>
              <p:cNvCxnSpPr/>
              <p:nvPr/>
            </p:nvCxnSpPr>
            <p:spPr bwMode="auto">
              <a:xfrm>
                <a:off x="4191000" y="6463099"/>
                <a:ext cx="270237" cy="0"/>
              </a:xfrm>
              <a:prstGeom prst="line">
                <a:avLst/>
              </a:prstGeom>
              <a:solidFill>
                <a:schemeClr val="accent1"/>
              </a:solidFill>
              <a:ln w="127000" cap="flat" cmpd="sng" algn="ctr">
                <a:solidFill>
                  <a:srgbClr val="0070C0"/>
                </a:solidFill>
                <a:prstDash val="solid"/>
                <a:round/>
                <a:headEnd type="none" w="med" len="med"/>
                <a:tailEnd type="none" w="med" len="med"/>
              </a:ln>
              <a:effectLst/>
            </p:spPr>
          </p:cxnSp>
          <p:cxnSp>
            <p:nvCxnSpPr>
              <p:cNvPr id="12" name="Straight Connector 11"/>
              <p:cNvCxnSpPr/>
              <p:nvPr/>
            </p:nvCxnSpPr>
            <p:spPr bwMode="auto">
              <a:xfrm>
                <a:off x="5948200" y="6457577"/>
                <a:ext cx="280932" cy="0"/>
              </a:xfrm>
              <a:prstGeom prst="line">
                <a:avLst/>
              </a:prstGeom>
              <a:solidFill>
                <a:schemeClr val="accent1"/>
              </a:solidFill>
              <a:ln w="127000" cap="flat" cmpd="sng" algn="ctr">
                <a:solidFill>
                  <a:srgbClr val="7030A0"/>
                </a:solidFill>
                <a:prstDash val="solid"/>
                <a:round/>
                <a:headEnd type="none" w="med" len="med"/>
                <a:tailEnd type="none" w="med" len="med"/>
              </a:ln>
              <a:effectLst/>
            </p:spPr>
          </p:cxnSp>
        </p:grpSp>
        <p:sp>
          <p:nvSpPr>
            <p:cNvPr id="9" name="Rectangle 8"/>
            <p:cNvSpPr/>
            <p:nvPr/>
          </p:nvSpPr>
          <p:spPr>
            <a:xfrm>
              <a:off x="6178333" y="6327545"/>
              <a:ext cx="1467068" cy="276999"/>
            </a:xfrm>
            <a:prstGeom prst="rect">
              <a:avLst/>
            </a:prstGeom>
          </p:spPr>
          <p:txBody>
            <a:bodyPr wrap="none">
              <a:spAutoFit/>
            </a:bodyPr>
            <a:lstStyle/>
            <a:p>
              <a:r>
                <a:rPr lang="en-US" sz="1200" b="1" dirty="0" smtClean="0">
                  <a:solidFill>
                    <a:srgbClr val="000000"/>
                  </a:solidFill>
                  <a:latin typeface="Arial" panose="020B0604020202020204" pitchFamily="34" charset="0"/>
                  <a:cs typeface="Arial" pitchFamily="34" charset="0"/>
                </a:rPr>
                <a:t>Non-CLAS12 </a:t>
              </a:r>
              <a:r>
                <a:rPr lang="en-US" sz="1200" b="1" dirty="0">
                  <a:solidFill>
                    <a:srgbClr val="000000"/>
                  </a:solidFill>
                  <a:latin typeface="Arial" pitchFamily="34" charset="0"/>
                  <a:cs typeface="Arial" pitchFamily="34" charset="0"/>
                </a:rPr>
                <a:t>Ops</a:t>
              </a:r>
            </a:p>
          </p:txBody>
        </p:sp>
      </p:grpSp>
      <p:grpSp>
        <p:nvGrpSpPr>
          <p:cNvPr id="13" name="Group 12"/>
          <p:cNvGrpSpPr/>
          <p:nvPr/>
        </p:nvGrpSpPr>
        <p:grpSpPr>
          <a:xfrm>
            <a:off x="0" y="34635"/>
            <a:ext cx="9143999" cy="5907238"/>
            <a:chOff x="530775" y="832931"/>
            <a:chExt cx="8156025" cy="5268984"/>
          </a:xfrm>
        </p:grpSpPr>
        <p:cxnSp>
          <p:nvCxnSpPr>
            <p:cNvPr id="14" name="Straight Connector 13"/>
            <p:cNvCxnSpPr/>
            <p:nvPr/>
          </p:nvCxnSpPr>
          <p:spPr bwMode="auto">
            <a:xfrm>
              <a:off x="4722831"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15" name="Rectangle 14"/>
            <p:cNvSpPr/>
            <p:nvPr/>
          </p:nvSpPr>
          <p:spPr>
            <a:xfrm>
              <a:off x="636485" y="2903284"/>
              <a:ext cx="748074" cy="329427"/>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Hall A</a:t>
              </a:r>
            </a:p>
          </p:txBody>
        </p:sp>
        <p:sp>
          <p:nvSpPr>
            <p:cNvPr id="16" name="Rectangle 15"/>
            <p:cNvSpPr/>
            <p:nvPr/>
          </p:nvSpPr>
          <p:spPr>
            <a:xfrm>
              <a:off x="671622" y="5661203"/>
              <a:ext cx="748074" cy="329427"/>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Hall D</a:t>
              </a:r>
            </a:p>
          </p:txBody>
        </p:sp>
        <p:cxnSp>
          <p:nvCxnSpPr>
            <p:cNvPr id="17" name="Straight Connector 16"/>
            <p:cNvCxnSpPr/>
            <p:nvPr/>
          </p:nvCxnSpPr>
          <p:spPr bwMode="auto">
            <a:xfrm>
              <a:off x="6494002"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8" name="Straight Connector 17"/>
            <p:cNvCxnSpPr/>
            <p:nvPr/>
          </p:nvCxnSpPr>
          <p:spPr bwMode="auto">
            <a:xfrm>
              <a:off x="8263727"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9" name="Straight Connector 18"/>
            <p:cNvCxnSpPr/>
            <p:nvPr/>
          </p:nvCxnSpPr>
          <p:spPr bwMode="auto">
            <a:xfrm>
              <a:off x="2957382" y="1466459"/>
              <a:ext cx="0" cy="4635453"/>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20" name="Rectangle 19"/>
            <p:cNvSpPr/>
            <p:nvPr/>
          </p:nvSpPr>
          <p:spPr bwMode="auto">
            <a:xfrm>
              <a:off x="530775" y="883733"/>
              <a:ext cx="8156025" cy="5218182"/>
            </a:xfrm>
            <a:prstGeom prst="rect">
              <a:avLst/>
            </a:prstGeom>
            <a:noFill/>
            <a:ln w="9525" cap="flat" cmpd="sng" algn="ctr">
              <a:solidFill>
                <a:sysClr val="windowText" lastClr="000000">
                  <a:lumMod val="65000"/>
                  <a:lumOff val="35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smtClean="0">
                <a:solidFill>
                  <a:srgbClr val="000000"/>
                </a:solidFill>
                <a:latin typeface="Arial" panose="020B0604020202020204" pitchFamily="34" charset="0"/>
                <a:cs typeface="Arial" panose="020B0604020202020204" pitchFamily="34" charset="0"/>
              </a:endParaRPr>
            </a:p>
          </p:txBody>
        </p:sp>
        <p:sp>
          <p:nvSpPr>
            <p:cNvPr id="21" name="Rectangle 20"/>
            <p:cNvSpPr/>
            <p:nvPr/>
          </p:nvSpPr>
          <p:spPr>
            <a:xfrm>
              <a:off x="636485" y="2057341"/>
              <a:ext cx="1297119" cy="329427"/>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Accelerator</a:t>
              </a:r>
            </a:p>
          </p:txBody>
        </p:sp>
        <p:sp>
          <p:nvSpPr>
            <p:cNvPr id="22" name="Rectangle 21"/>
            <p:cNvSpPr/>
            <p:nvPr/>
          </p:nvSpPr>
          <p:spPr>
            <a:xfrm>
              <a:off x="671622" y="3885905"/>
              <a:ext cx="748074" cy="329427"/>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Hall B</a:t>
              </a:r>
            </a:p>
          </p:txBody>
        </p:sp>
        <p:sp>
          <p:nvSpPr>
            <p:cNvPr id="23" name="Rectangle 22"/>
            <p:cNvSpPr/>
            <p:nvPr/>
          </p:nvSpPr>
          <p:spPr>
            <a:xfrm>
              <a:off x="671622" y="4741897"/>
              <a:ext cx="748074" cy="329427"/>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Hall C</a:t>
              </a:r>
            </a:p>
          </p:txBody>
        </p:sp>
        <p:sp>
          <p:nvSpPr>
            <p:cNvPr id="24" name="Rectangle 23"/>
            <p:cNvSpPr/>
            <p:nvPr/>
          </p:nvSpPr>
          <p:spPr>
            <a:xfrm>
              <a:off x="2191055" y="2011088"/>
              <a:ext cx="56362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Activity</a:t>
              </a:r>
            </a:p>
          </p:txBody>
        </p:sp>
        <p:sp>
          <p:nvSpPr>
            <p:cNvPr id="25" name="Rectangle 24"/>
            <p:cNvSpPr/>
            <p:nvPr/>
          </p:nvSpPr>
          <p:spPr>
            <a:xfrm>
              <a:off x="2181270" y="2175005"/>
              <a:ext cx="49356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Beam</a:t>
              </a:r>
            </a:p>
          </p:txBody>
        </p:sp>
        <p:sp>
          <p:nvSpPr>
            <p:cNvPr id="26" name="Rectangle 25"/>
            <p:cNvSpPr/>
            <p:nvPr/>
          </p:nvSpPr>
          <p:spPr>
            <a:xfrm>
              <a:off x="2174413" y="2872146"/>
              <a:ext cx="56362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Activity</a:t>
              </a:r>
            </a:p>
          </p:txBody>
        </p:sp>
        <p:sp>
          <p:nvSpPr>
            <p:cNvPr id="27" name="Rectangle 26"/>
            <p:cNvSpPr/>
            <p:nvPr/>
          </p:nvSpPr>
          <p:spPr>
            <a:xfrm>
              <a:off x="2164628" y="3036065"/>
              <a:ext cx="49356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Beam</a:t>
              </a:r>
            </a:p>
          </p:txBody>
        </p:sp>
        <p:sp>
          <p:nvSpPr>
            <p:cNvPr id="28" name="Rectangle 27"/>
            <p:cNvSpPr/>
            <p:nvPr/>
          </p:nvSpPr>
          <p:spPr>
            <a:xfrm>
              <a:off x="2177345" y="3870120"/>
              <a:ext cx="56362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Activity</a:t>
              </a:r>
            </a:p>
          </p:txBody>
        </p:sp>
        <p:sp>
          <p:nvSpPr>
            <p:cNvPr id="29" name="Rectangle 28"/>
            <p:cNvSpPr/>
            <p:nvPr/>
          </p:nvSpPr>
          <p:spPr>
            <a:xfrm>
              <a:off x="2167560" y="4208876"/>
              <a:ext cx="49356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Beam</a:t>
              </a:r>
            </a:p>
          </p:txBody>
        </p:sp>
        <p:sp>
          <p:nvSpPr>
            <p:cNvPr id="30" name="Rectangle 29"/>
            <p:cNvSpPr/>
            <p:nvPr/>
          </p:nvSpPr>
          <p:spPr>
            <a:xfrm>
              <a:off x="2177345" y="4748906"/>
              <a:ext cx="56362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Activity</a:t>
              </a:r>
            </a:p>
          </p:txBody>
        </p:sp>
        <p:sp>
          <p:nvSpPr>
            <p:cNvPr id="31" name="Rectangle 30"/>
            <p:cNvSpPr/>
            <p:nvPr/>
          </p:nvSpPr>
          <p:spPr>
            <a:xfrm>
              <a:off x="2167560" y="5047076"/>
              <a:ext cx="49356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Beam</a:t>
              </a:r>
            </a:p>
          </p:txBody>
        </p:sp>
        <p:sp>
          <p:nvSpPr>
            <p:cNvPr id="32" name="Rectangle 31"/>
            <p:cNvSpPr/>
            <p:nvPr/>
          </p:nvSpPr>
          <p:spPr>
            <a:xfrm>
              <a:off x="2177345" y="5651074"/>
              <a:ext cx="56362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Activity</a:t>
              </a:r>
            </a:p>
          </p:txBody>
        </p:sp>
        <p:sp>
          <p:nvSpPr>
            <p:cNvPr id="33" name="Rectangle 32"/>
            <p:cNvSpPr/>
            <p:nvPr/>
          </p:nvSpPr>
          <p:spPr>
            <a:xfrm>
              <a:off x="2167560" y="5814991"/>
              <a:ext cx="49356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Beam</a:t>
              </a:r>
            </a:p>
          </p:txBody>
        </p:sp>
        <p:cxnSp>
          <p:nvCxnSpPr>
            <p:cNvPr id="34" name="Straight Connector 33"/>
            <p:cNvCxnSpPr/>
            <p:nvPr/>
          </p:nvCxnSpPr>
          <p:spPr bwMode="auto">
            <a:xfrm>
              <a:off x="2085961" y="1757714"/>
              <a:ext cx="0" cy="4344201"/>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nvGrpSpPr>
            <p:cNvPr id="35" name="Group 34"/>
            <p:cNvGrpSpPr/>
            <p:nvPr/>
          </p:nvGrpSpPr>
          <p:grpSpPr>
            <a:xfrm>
              <a:off x="530775" y="1041967"/>
              <a:ext cx="8156025" cy="5059946"/>
              <a:chOff x="-238028" y="1230277"/>
              <a:chExt cx="6431523" cy="4613528"/>
            </a:xfrm>
          </p:grpSpPr>
          <p:sp>
            <p:nvSpPr>
              <p:cNvPr id="102" name="Rectangle 101"/>
              <p:cNvSpPr/>
              <p:nvPr/>
            </p:nvSpPr>
            <p:spPr>
              <a:xfrm>
                <a:off x="566628" y="1604390"/>
                <a:ext cx="892069" cy="275333"/>
              </a:xfrm>
              <a:prstGeom prst="rect">
                <a:avLst/>
              </a:prstGeom>
            </p:spPr>
            <p:txBody>
              <a:bodyPr wrap="none">
                <a:spAutoFit/>
              </a:bodyPr>
              <a:lstStyle/>
              <a:p>
                <a:pPr>
                  <a:defRPr/>
                </a:pPr>
                <a:r>
                  <a:rPr lang="en-US" sz="1600" b="1" kern="0" dirty="0" smtClean="0">
                    <a:solidFill>
                      <a:srgbClr val="000000"/>
                    </a:solidFill>
                    <a:latin typeface="Arial" panose="020B0604020202020204" pitchFamily="34" charset="0"/>
                    <a:cs typeface="Arial" panose="020B0604020202020204" pitchFamily="34" charset="0"/>
                  </a:rPr>
                  <a:t>Fiscal Year</a:t>
                </a:r>
              </a:p>
            </p:txBody>
          </p:sp>
          <p:cxnSp>
            <p:nvCxnSpPr>
              <p:cNvPr id="103" name="Straight Connector 102"/>
              <p:cNvCxnSpPr/>
              <p:nvPr/>
            </p:nvCxnSpPr>
            <p:spPr bwMode="auto">
              <a:xfrm>
                <a:off x="-238028" y="1868129"/>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104" name="Rectangle 103"/>
              <p:cNvSpPr/>
              <p:nvPr/>
            </p:nvSpPr>
            <p:spPr>
              <a:xfrm>
                <a:off x="2088038" y="1604390"/>
                <a:ext cx="490683" cy="300363"/>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2016</a:t>
                </a:r>
              </a:p>
            </p:txBody>
          </p:sp>
          <p:sp>
            <p:nvSpPr>
              <p:cNvPr id="105" name="Rectangle 104"/>
              <p:cNvSpPr/>
              <p:nvPr/>
            </p:nvSpPr>
            <p:spPr>
              <a:xfrm>
                <a:off x="3487370" y="1604390"/>
                <a:ext cx="490683" cy="300363"/>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2017</a:t>
                </a:r>
              </a:p>
            </p:txBody>
          </p:sp>
          <p:sp>
            <p:nvSpPr>
              <p:cNvPr id="106" name="Rectangle 105"/>
              <p:cNvSpPr/>
              <p:nvPr/>
            </p:nvSpPr>
            <p:spPr>
              <a:xfrm>
                <a:off x="4892914" y="1604390"/>
                <a:ext cx="490683" cy="300363"/>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2018</a:t>
                </a:r>
              </a:p>
            </p:txBody>
          </p:sp>
          <p:grpSp>
            <p:nvGrpSpPr>
              <p:cNvPr id="107" name="Group 106"/>
              <p:cNvGrpSpPr/>
              <p:nvPr/>
            </p:nvGrpSpPr>
            <p:grpSpPr>
              <a:xfrm>
                <a:off x="2018072" y="1680011"/>
                <a:ext cx="698090" cy="4163791"/>
                <a:chOff x="3982065" y="954258"/>
                <a:chExt cx="698090" cy="4163791"/>
              </a:xfrm>
            </p:grpSpPr>
            <p:cxnSp>
              <p:nvCxnSpPr>
                <p:cNvPr id="139" name="Straight Connector 138"/>
                <p:cNvCxnSpPr/>
                <p:nvPr/>
              </p:nvCxnSpPr>
              <p:spPr bwMode="auto">
                <a:xfrm>
                  <a:off x="398206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40" name="Straight Connector 139"/>
                <p:cNvCxnSpPr/>
                <p:nvPr/>
              </p:nvCxnSpPr>
              <p:spPr bwMode="auto">
                <a:xfrm>
                  <a:off x="4331110" y="954258"/>
                  <a:ext cx="0" cy="4163791"/>
                </a:xfrm>
                <a:prstGeom prst="line">
                  <a:avLst/>
                </a:prstGeom>
                <a:noFill/>
                <a:ln w="9525" cap="flat" cmpd="sng" algn="ctr">
                  <a:solidFill>
                    <a:sysClr val="window" lastClr="FFFFFF">
                      <a:lumMod val="75000"/>
                    </a:sysClr>
                  </a:solidFill>
                  <a:prstDash val="solid"/>
                  <a:headEnd type="none" w="med" len="med"/>
                  <a:tailEnd type="none" w="med" len="med"/>
                </a:ln>
                <a:effectLst/>
              </p:spPr>
            </p:cxnSp>
            <p:cxnSp>
              <p:nvCxnSpPr>
                <p:cNvPr id="141" name="Straight Connector 140"/>
                <p:cNvCxnSpPr/>
                <p:nvPr/>
              </p:nvCxnSpPr>
              <p:spPr bwMode="auto">
                <a:xfrm>
                  <a:off x="468015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8" name="Group 107"/>
              <p:cNvGrpSpPr/>
              <p:nvPr/>
            </p:nvGrpSpPr>
            <p:grpSpPr>
              <a:xfrm>
                <a:off x="3416709" y="1646369"/>
                <a:ext cx="698090" cy="4197436"/>
                <a:chOff x="3982065" y="920616"/>
                <a:chExt cx="698090" cy="4197436"/>
              </a:xfrm>
            </p:grpSpPr>
            <p:cxnSp>
              <p:nvCxnSpPr>
                <p:cNvPr id="136" name="Straight Connector 135"/>
                <p:cNvCxnSpPr/>
                <p:nvPr/>
              </p:nvCxnSpPr>
              <p:spPr bwMode="auto">
                <a:xfrm>
                  <a:off x="3982065" y="920616"/>
                  <a:ext cx="0" cy="4188778"/>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7" name="Straight Connector 136"/>
                <p:cNvCxnSpPr/>
                <p:nvPr/>
              </p:nvCxnSpPr>
              <p:spPr bwMode="auto">
                <a:xfrm>
                  <a:off x="4331110"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8" name="Straight Connector 137"/>
                <p:cNvCxnSpPr/>
                <p:nvPr/>
              </p:nvCxnSpPr>
              <p:spPr bwMode="auto">
                <a:xfrm>
                  <a:off x="4680155"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9" name="Group 108"/>
              <p:cNvGrpSpPr/>
              <p:nvPr/>
            </p:nvGrpSpPr>
            <p:grpSpPr>
              <a:xfrm>
                <a:off x="4815348" y="1680011"/>
                <a:ext cx="698090" cy="4163794"/>
                <a:chOff x="3982065" y="954258"/>
                <a:chExt cx="698090" cy="4163794"/>
              </a:xfrm>
            </p:grpSpPr>
            <p:cxnSp>
              <p:nvCxnSpPr>
                <p:cNvPr id="133" name="Straight Connector 132"/>
                <p:cNvCxnSpPr/>
                <p:nvPr/>
              </p:nvCxnSpPr>
              <p:spPr bwMode="auto">
                <a:xfrm>
                  <a:off x="398206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4" name="Straight Connector 133"/>
                <p:cNvCxnSpPr/>
                <p:nvPr/>
              </p:nvCxnSpPr>
              <p:spPr bwMode="auto">
                <a:xfrm>
                  <a:off x="4331110"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5" name="Straight Connector 134"/>
                <p:cNvCxnSpPr/>
                <p:nvPr/>
              </p:nvCxnSpPr>
              <p:spPr bwMode="auto">
                <a:xfrm>
                  <a:off x="4680155"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cxnSp>
            <p:nvCxnSpPr>
              <p:cNvPr id="110" name="Straight Connector 109"/>
              <p:cNvCxnSpPr/>
              <p:nvPr/>
            </p:nvCxnSpPr>
            <p:spPr bwMode="auto">
              <a:xfrm>
                <a:off x="-238028" y="1617318"/>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nvGrpSpPr>
              <p:cNvPr id="111" name="Group 110"/>
              <p:cNvGrpSpPr/>
              <p:nvPr/>
            </p:nvGrpSpPr>
            <p:grpSpPr>
              <a:xfrm>
                <a:off x="2359762" y="1389040"/>
                <a:ext cx="711444" cy="190484"/>
                <a:chOff x="3982065" y="1057201"/>
                <a:chExt cx="711444" cy="190484"/>
              </a:xfrm>
            </p:grpSpPr>
            <p:cxnSp>
              <p:nvCxnSpPr>
                <p:cNvPr id="130" name="Straight Connector 129"/>
                <p:cNvCxnSpPr/>
                <p:nvPr/>
              </p:nvCxnSpPr>
              <p:spPr bwMode="auto">
                <a:xfrm>
                  <a:off x="3982065"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1" name="Straight Connector 130"/>
                <p:cNvCxnSpPr/>
                <p:nvPr/>
              </p:nvCxnSpPr>
              <p:spPr bwMode="auto">
                <a:xfrm>
                  <a:off x="4331110"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2" name="Straight Connector 131"/>
                <p:cNvCxnSpPr/>
                <p:nvPr/>
              </p:nvCxnSpPr>
              <p:spPr bwMode="auto">
                <a:xfrm>
                  <a:off x="4693509"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12" name="Group 111"/>
              <p:cNvGrpSpPr/>
              <p:nvPr/>
            </p:nvGrpSpPr>
            <p:grpSpPr>
              <a:xfrm>
                <a:off x="3759573" y="1398276"/>
                <a:ext cx="704767" cy="190484"/>
                <a:chOff x="3982065" y="1057201"/>
                <a:chExt cx="704767" cy="190484"/>
              </a:xfrm>
            </p:grpSpPr>
            <p:cxnSp>
              <p:nvCxnSpPr>
                <p:cNvPr id="127" name="Straight Connector 126"/>
                <p:cNvCxnSpPr/>
                <p:nvPr/>
              </p:nvCxnSpPr>
              <p:spPr bwMode="auto">
                <a:xfrm>
                  <a:off x="3982065"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8" name="Straight Connector 127"/>
                <p:cNvCxnSpPr/>
                <p:nvPr/>
              </p:nvCxnSpPr>
              <p:spPr bwMode="auto">
                <a:xfrm>
                  <a:off x="4331110"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9" name="Straight Connector 128"/>
                <p:cNvCxnSpPr/>
                <p:nvPr/>
              </p:nvCxnSpPr>
              <p:spPr bwMode="auto">
                <a:xfrm>
                  <a:off x="4686832"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13" name="Group 112"/>
              <p:cNvGrpSpPr/>
              <p:nvPr/>
            </p:nvGrpSpPr>
            <p:grpSpPr>
              <a:xfrm>
                <a:off x="5171993" y="1398276"/>
                <a:ext cx="687883" cy="190484"/>
                <a:chOff x="4005626" y="1057201"/>
                <a:chExt cx="687883" cy="190484"/>
              </a:xfrm>
            </p:grpSpPr>
            <p:cxnSp>
              <p:nvCxnSpPr>
                <p:cNvPr id="124" name="Straight Connector 123"/>
                <p:cNvCxnSpPr/>
                <p:nvPr/>
              </p:nvCxnSpPr>
              <p:spPr bwMode="auto">
                <a:xfrm>
                  <a:off x="4005626"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5" name="Straight Connector 124"/>
                <p:cNvCxnSpPr/>
                <p:nvPr/>
              </p:nvCxnSpPr>
              <p:spPr bwMode="auto">
                <a:xfrm>
                  <a:off x="4346126"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6" name="Straight Connector 125"/>
                <p:cNvCxnSpPr/>
                <p:nvPr/>
              </p:nvCxnSpPr>
              <p:spPr bwMode="auto">
                <a:xfrm>
                  <a:off x="4693509"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14" name="Group 113"/>
              <p:cNvGrpSpPr/>
              <p:nvPr/>
            </p:nvGrpSpPr>
            <p:grpSpPr>
              <a:xfrm>
                <a:off x="545191" y="1230277"/>
                <a:ext cx="5648304" cy="392488"/>
                <a:chOff x="393216" y="5981716"/>
                <a:chExt cx="5648304" cy="392488"/>
              </a:xfrm>
            </p:grpSpPr>
            <p:sp>
              <p:nvSpPr>
                <p:cNvPr id="116" name="Rectangle 115"/>
                <p:cNvSpPr/>
                <p:nvPr/>
              </p:nvSpPr>
              <p:spPr>
                <a:xfrm>
                  <a:off x="393216" y="6073841"/>
                  <a:ext cx="1099526" cy="275333"/>
                </a:xfrm>
                <a:prstGeom prst="rect">
                  <a:avLst/>
                </a:prstGeom>
              </p:spPr>
              <p:txBody>
                <a:bodyPr wrap="none">
                  <a:spAutoFit/>
                </a:bodyPr>
                <a:lstStyle/>
                <a:p>
                  <a:pPr>
                    <a:defRPr/>
                  </a:pPr>
                  <a:r>
                    <a:rPr lang="en-US" sz="1600" b="1" kern="0" dirty="0" smtClean="0">
                      <a:solidFill>
                        <a:srgbClr val="000000"/>
                      </a:solidFill>
                      <a:latin typeface="Arial" panose="020B0604020202020204" pitchFamily="34" charset="0"/>
                      <a:cs typeface="Arial" panose="020B0604020202020204" pitchFamily="34" charset="0"/>
                    </a:rPr>
                    <a:t>Calendar Year</a:t>
                  </a:r>
                </a:p>
              </p:txBody>
            </p:sp>
            <p:sp>
              <p:nvSpPr>
                <p:cNvPr id="117" name="Rectangle 116"/>
                <p:cNvSpPr/>
                <p:nvPr/>
              </p:nvSpPr>
              <p:spPr>
                <a:xfrm>
                  <a:off x="2198398" y="6073841"/>
                  <a:ext cx="490683" cy="300363"/>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2016</a:t>
                  </a:r>
                </a:p>
              </p:txBody>
            </p:sp>
            <p:sp>
              <p:nvSpPr>
                <p:cNvPr id="118" name="Rectangle 117"/>
                <p:cNvSpPr/>
                <p:nvPr/>
              </p:nvSpPr>
              <p:spPr>
                <a:xfrm>
                  <a:off x="3581825" y="6073841"/>
                  <a:ext cx="490683" cy="300363"/>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2017</a:t>
                  </a:r>
                </a:p>
              </p:txBody>
            </p:sp>
            <p:sp>
              <p:nvSpPr>
                <p:cNvPr id="119" name="Rectangle 118"/>
                <p:cNvSpPr/>
                <p:nvPr/>
              </p:nvSpPr>
              <p:spPr>
                <a:xfrm>
                  <a:off x="5017798" y="6073841"/>
                  <a:ext cx="490683" cy="300363"/>
                </a:xfrm>
                <a:prstGeom prst="rect">
                  <a:avLst/>
                </a:prstGeom>
              </p:spPr>
              <p:txBody>
                <a:bodyPr wrap="none">
                  <a:spAutoFit/>
                </a:bodyPr>
                <a:lstStyle/>
                <a:p>
                  <a:pPr>
                    <a:defRPr/>
                  </a:pPr>
                  <a:r>
                    <a:rPr lang="en-US" b="1" kern="0" dirty="0" smtClean="0">
                      <a:solidFill>
                        <a:srgbClr val="000000"/>
                      </a:solidFill>
                      <a:latin typeface="Arial" panose="020B0604020202020204" pitchFamily="34" charset="0"/>
                      <a:cs typeface="Arial" panose="020B0604020202020204" pitchFamily="34" charset="0"/>
                    </a:rPr>
                    <a:t>2018</a:t>
                  </a:r>
                </a:p>
              </p:txBody>
            </p:sp>
            <p:cxnSp>
              <p:nvCxnSpPr>
                <p:cNvPr id="120" name="Straight Connector 119"/>
                <p:cNvCxnSpPr/>
                <p:nvPr/>
              </p:nvCxnSpPr>
              <p:spPr bwMode="auto">
                <a:xfrm>
                  <a:off x="1858944" y="6153632"/>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21" name="Straight Connector 120"/>
                <p:cNvCxnSpPr/>
                <p:nvPr/>
              </p:nvCxnSpPr>
              <p:spPr bwMode="auto">
                <a:xfrm>
                  <a:off x="3256504" y="615155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22" name="Straight Connector 121"/>
                <p:cNvCxnSpPr/>
                <p:nvPr/>
              </p:nvCxnSpPr>
              <p:spPr bwMode="auto">
                <a:xfrm>
                  <a:off x="4671693" y="615155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23" name="Straight Connector 122"/>
                <p:cNvCxnSpPr/>
                <p:nvPr/>
              </p:nvCxnSpPr>
              <p:spPr bwMode="auto">
                <a:xfrm>
                  <a:off x="6041520" y="598171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cxnSp>
            <p:nvCxnSpPr>
              <p:cNvPr id="115" name="Straight Connector 114"/>
              <p:cNvCxnSpPr/>
              <p:nvPr/>
            </p:nvCxnSpPr>
            <p:spPr bwMode="auto">
              <a:xfrm>
                <a:off x="-238028" y="1370286"/>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sp>
          <p:nvSpPr>
            <p:cNvPr id="36" name="Rectangle 35"/>
            <p:cNvSpPr/>
            <p:nvPr/>
          </p:nvSpPr>
          <p:spPr>
            <a:xfrm>
              <a:off x="1944483" y="3837801"/>
              <a:ext cx="4284705" cy="247070"/>
            </a:xfrm>
            <a:prstGeom prst="rect">
              <a:avLst/>
            </a:prstGeom>
          </p:spPr>
          <p:txBody>
            <a:bodyPr wrap="square">
              <a:spAutoFit/>
            </a:bodyPr>
            <a:lstStyle/>
            <a:p>
              <a:pPr algn="ctr">
                <a:defRPr/>
              </a:pPr>
              <a:r>
                <a:rPr lang="en-US" sz="1200" i="1" kern="0" dirty="0" smtClean="0">
                  <a:solidFill>
                    <a:srgbClr val="000000"/>
                  </a:solidFill>
                  <a:latin typeface="Arial" panose="020B0604020202020204" pitchFamily="34" charset="0"/>
                  <a:cs typeface="Arial" panose="020B0604020202020204" pitchFamily="34" charset="0"/>
                </a:rPr>
                <a:t>CLAS12 Construction/Installation</a:t>
              </a:r>
            </a:p>
          </p:txBody>
        </p:sp>
        <p:sp>
          <p:nvSpPr>
            <p:cNvPr id="37" name="Rectangle 36"/>
            <p:cNvSpPr/>
            <p:nvPr/>
          </p:nvSpPr>
          <p:spPr>
            <a:xfrm>
              <a:off x="4931428" y="2055308"/>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sp>
          <p:nvSpPr>
            <p:cNvPr id="38" name="Rectangle 37"/>
            <p:cNvSpPr/>
            <p:nvPr/>
          </p:nvSpPr>
          <p:spPr>
            <a:xfrm>
              <a:off x="4960171" y="2901832"/>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sp>
          <p:nvSpPr>
            <p:cNvPr id="39" name="Rectangle 38"/>
            <p:cNvSpPr/>
            <p:nvPr/>
          </p:nvSpPr>
          <p:spPr>
            <a:xfrm>
              <a:off x="2783423" y="4697505"/>
              <a:ext cx="2506072" cy="247070"/>
            </a:xfrm>
            <a:prstGeom prst="rect">
              <a:avLst/>
            </a:prstGeom>
          </p:spPr>
          <p:txBody>
            <a:bodyPr wrap="square">
              <a:spAutoFit/>
            </a:bodyPr>
            <a:lstStyle/>
            <a:p>
              <a:pPr algn="ctr">
                <a:defRPr/>
              </a:pPr>
              <a:r>
                <a:rPr lang="en-US" sz="1200" i="1" kern="0" dirty="0" smtClean="0">
                  <a:solidFill>
                    <a:srgbClr val="000000"/>
                  </a:solidFill>
                  <a:latin typeface="Arial" panose="020B0604020202020204" pitchFamily="34" charset="0"/>
                  <a:cs typeface="Arial" panose="020B0604020202020204" pitchFamily="34" charset="0"/>
                </a:rPr>
                <a:t>SHMS Construction/Installation</a:t>
              </a:r>
            </a:p>
          </p:txBody>
        </p:sp>
        <p:sp>
          <p:nvSpPr>
            <p:cNvPr id="40" name="Rectangle 39"/>
            <p:cNvSpPr/>
            <p:nvPr/>
          </p:nvSpPr>
          <p:spPr>
            <a:xfrm>
              <a:off x="2177345" y="4039543"/>
              <a:ext cx="56362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Activity</a:t>
              </a:r>
            </a:p>
          </p:txBody>
        </p:sp>
        <p:sp>
          <p:nvSpPr>
            <p:cNvPr id="41" name="Rectangle 40"/>
            <p:cNvSpPr/>
            <p:nvPr/>
          </p:nvSpPr>
          <p:spPr>
            <a:xfrm>
              <a:off x="530775" y="832931"/>
              <a:ext cx="8156025" cy="329427"/>
            </a:xfrm>
            <a:prstGeom prst="rect">
              <a:avLst/>
            </a:prstGeom>
            <a:solidFill>
              <a:sysClr val="windowText" lastClr="000000"/>
            </a:solidFill>
          </p:spPr>
          <p:txBody>
            <a:bodyPr wrap="square">
              <a:spAutoFit/>
            </a:bodyPr>
            <a:lstStyle/>
            <a:p>
              <a:pPr algn="ctr">
                <a:defRPr/>
              </a:pPr>
              <a:r>
                <a:rPr lang="en-US" b="1" kern="0" dirty="0" smtClean="0">
                  <a:solidFill>
                    <a:srgbClr val="FFFFFF"/>
                  </a:solidFill>
                  <a:latin typeface="Arial" panose="020B0604020202020204" pitchFamily="34" charset="0"/>
                  <a:cs typeface="Arial" panose="020B0604020202020204" pitchFamily="34" charset="0"/>
                </a:rPr>
                <a:t>CEBAF Three-Year  Schedule</a:t>
              </a:r>
              <a:endParaRPr lang="en-US" sz="1400" b="1" kern="0" dirty="0" smtClean="0">
                <a:solidFill>
                  <a:srgbClr val="FFFFFF"/>
                </a:solidFill>
                <a:latin typeface="Arial" panose="020B0604020202020204" pitchFamily="34" charset="0"/>
                <a:cs typeface="Arial" panose="020B0604020202020204" pitchFamily="34" charset="0"/>
              </a:endParaRPr>
            </a:p>
          </p:txBody>
        </p:sp>
        <p:sp>
          <p:nvSpPr>
            <p:cNvPr id="42" name="TextBox 41"/>
            <p:cNvSpPr txBox="1"/>
            <p:nvPr/>
          </p:nvSpPr>
          <p:spPr>
            <a:xfrm>
              <a:off x="540027" y="872068"/>
              <a:ext cx="742354" cy="247070"/>
            </a:xfrm>
            <a:prstGeom prst="rect">
              <a:avLst/>
            </a:prstGeom>
            <a:noFill/>
          </p:spPr>
          <p:txBody>
            <a:bodyPr wrap="none" rtlCol="0">
              <a:spAutoFit/>
            </a:bodyPr>
            <a:lstStyle/>
            <a:p>
              <a:pPr>
                <a:defRPr/>
              </a:pPr>
              <a:r>
                <a:rPr lang="en-US" sz="1200" i="1" kern="0" dirty="0" smtClean="0">
                  <a:solidFill>
                    <a:srgbClr val="FFFFFF"/>
                  </a:solidFill>
                  <a:latin typeface="Arial" panose="020B0604020202020204" pitchFamily="34" charset="0"/>
                  <a:cs typeface="Arial" panose="020B0604020202020204" pitchFamily="34" charset="0"/>
                </a:rPr>
                <a:t>Feb 2016</a:t>
              </a:r>
            </a:p>
          </p:txBody>
        </p:sp>
        <p:sp>
          <p:nvSpPr>
            <p:cNvPr id="43" name="Rectangle 42"/>
            <p:cNvSpPr/>
            <p:nvPr/>
          </p:nvSpPr>
          <p:spPr>
            <a:xfrm>
              <a:off x="3352800" y="4063929"/>
              <a:ext cx="1119823"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Non-CLAS12 Ops*</a:t>
              </a:r>
            </a:p>
          </p:txBody>
        </p:sp>
        <p:sp>
          <p:nvSpPr>
            <p:cNvPr id="44" name="Rectangle 43"/>
            <p:cNvSpPr/>
            <p:nvPr/>
          </p:nvSpPr>
          <p:spPr>
            <a:xfrm>
              <a:off x="2177345" y="4894676"/>
              <a:ext cx="56362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Activity</a:t>
              </a:r>
            </a:p>
          </p:txBody>
        </p:sp>
        <p:sp>
          <p:nvSpPr>
            <p:cNvPr id="45" name="Rectangle 44"/>
            <p:cNvSpPr/>
            <p:nvPr/>
          </p:nvSpPr>
          <p:spPr>
            <a:xfrm>
              <a:off x="6689708" y="5638800"/>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sp>
          <p:nvSpPr>
            <p:cNvPr id="46" name="Rectangle 45"/>
            <p:cNvSpPr/>
            <p:nvPr/>
          </p:nvSpPr>
          <p:spPr>
            <a:xfrm>
              <a:off x="2174413" y="2705891"/>
              <a:ext cx="563629" cy="233344"/>
            </a:xfrm>
            <a:prstGeom prst="rect">
              <a:avLst/>
            </a:prstGeom>
          </p:spPr>
          <p:txBody>
            <a:bodyPr wrap="none">
              <a:spAutoFit/>
            </a:bodyPr>
            <a:lstStyle/>
            <a:p>
              <a:pPr>
                <a:defRPr/>
              </a:pPr>
              <a:r>
                <a:rPr lang="en-US" sz="1100" kern="0" dirty="0" smtClean="0">
                  <a:solidFill>
                    <a:srgbClr val="000000"/>
                  </a:solidFill>
                  <a:latin typeface="Arial" panose="020B0604020202020204" pitchFamily="34" charset="0"/>
                  <a:cs typeface="Arial" panose="020B0604020202020204" pitchFamily="34" charset="0"/>
                </a:rPr>
                <a:t>Activity</a:t>
              </a:r>
            </a:p>
          </p:txBody>
        </p:sp>
        <p:cxnSp>
          <p:nvCxnSpPr>
            <p:cNvPr id="47" name="Straight Arrow Connector 46"/>
            <p:cNvCxnSpPr/>
            <p:nvPr/>
          </p:nvCxnSpPr>
          <p:spPr bwMode="auto">
            <a:xfrm>
              <a:off x="2971800" y="4086485"/>
              <a:ext cx="2628464"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48" name="Straight Arrow Connector 47"/>
            <p:cNvCxnSpPr/>
            <p:nvPr/>
          </p:nvCxnSpPr>
          <p:spPr bwMode="auto">
            <a:xfrm>
              <a:off x="2957382" y="4958602"/>
              <a:ext cx="2002789"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49" name="Straight Connector 48"/>
            <p:cNvCxnSpPr/>
            <p:nvPr/>
          </p:nvCxnSpPr>
          <p:spPr bwMode="auto">
            <a:xfrm>
              <a:off x="3607180" y="4343400"/>
              <a:ext cx="566217" cy="0"/>
            </a:xfrm>
            <a:prstGeom prst="line">
              <a:avLst/>
            </a:prstGeom>
            <a:solidFill>
              <a:srgbClr val="4F81BD"/>
            </a:solidFill>
            <a:ln w="127000" cap="flat" cmpd="sng" algn="ctr">
              <a:solidFill>
                <a:srgbClr val="7030A0"/>
              </a:solidFill>
              <a:prstDash val="solid"/>
              <a:round/>
              <a:headEnd type="none" w="med" len="med"/>
              <a:tailEnd type="none" w="med" len="med"/>
            </a:ln>
            <a:effectLst/>
          </p:spPr>
        </p:cxnSp>
        <p:sp>
          <p:nvSpPr>
            <p:cNvPr id="50" name="Rectangle 49"/>
            <p:cNvSpPr/>
            <p:nvPr/>
          </p:nvSpPr>
          <p:spPr>
            <a:xfrm>
              <a:off x="2838980" y="2590800"/>
              <a:ext cx="1442507" cy="247070"/>
            </a:xfrm>
            <a:prstGeom prst="rect">
              <a:avLst/>
            </a:prstGeom>
          </p:spPr>
          <p:txBody>
            <a:bodyPr wrap="square">
              <a:spAutoFit/>
            </a:bodyPr>
            <a:lstStyle/>
            <a:p>
              <a:pPr algn="ctr">
                <a:defRPr/>
              </a:pPr>
              <a:r>
                <a:rPr lang="en-US" sz="1200" i="1" kern="0" dirty="0" smtClean="0">
                  <a:solidFill>
                    <a:srgbClr val="000000"/>
                  </a:solidFill>
                  <a:latin typeface="Arial" panose="020B0604020202020204" pitchFamily="34" charset="0"/>
                  <a:cs typeface="Arial" panose="020B0604020202020204" pitchFamily="34" charset="0"/>
                </a:rPr>
                <a:t>SBS Construction</a:t>
              </a:r>
            </a:p>
          </p:txBody>
        </p:sp>
        <p:cxnSp>
          <p:nvCxnSpPr>
            <p:cNvPr id="51" name="Straight Arrow Connector 50"/>
            <p:cNvCxnSpPr/>
            <p:nvPr/>
          </p:nvCxnSpPr>
          <p:spPr bwMode="auto">
            <a:xfrm>
              <a:off x="2971800" y="2854960"/>
              <a:ext cx="2341261"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57" name="Straight Connector 56"/>
            <p:cNvCxnSpPr/>
            <p:nvPr/>
          </p:nvCxnSpPr>
          <p:spPr bwMode="auto">
            <a:xfrm flipV="1">
              <a:off x="3051474" y="5899839"/>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58" name="Straight Connector 57"/>
            <p:cNvCxnSpPr/>
            <p:nvPr/>
          </p:nvCxnSpPr>
          <p:spPr bwMode="auto">
            <a:xfrm>
              <a:off x="3503415" y="5900470"/>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59" name="Straight Connector 58"/>
            <p:cNvCxnSpPr/>
            <p:nvPr/>
          </p:nvCxnSpPr>
          <p:spPr bwMode="auto">
            <a:xfrm flipV="1">
              <a:off x="4724400" y="5911413"/>
              <a:ext cx="384048" cy="1587"/>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0" name="Straight Connector 59"/>
            <p:cNvCxnSpPr/>
            <p:nvPr/>
          </p:nvCxnSpPr>
          <p:spPr bwMode="auto">
            <a:xfrm>
              <a:off x="5386512" y="5909996"/>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61" name="Rectangle 60"/>
            <p:cNvSpPr/>
            <p:nvPr/>
          </p:nvSpPr>
          <p:spPr>
            <a:xfrm>
              <a:off x="6598746" y="5825843"/>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lang="en-US" kern="0" smtClean="0">
                <a:solidFill>
                  <a:prstClr val="white"/>
                </a:solidFill>
                <a:latin typeface="Arial" panose="020B0604020202020204" pitchFamily="34" charset="0"/>
                <a:cs typeface="Arial" panose="020B0604020202020204" pitchFamily="34" charset="0"/>
              </a:endParaRPr>
            </a:p>
          </p:txBody>
        </p:sp>
        <p:sp>
          <p:nvSpPr>
            <p:cNvPr id="62" name="Rectangle 61"/>
            <p:cNvSpPr/>
            <p:nvPr/>
          </p:nvSpPr>
          <p:spPr>
            <a:xfrm>
              <a:off x="5343619" y="4935161"/>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sp>
          <p:nvSpPr>
            <p:cNvPr id="63" name="Rectangle 62"/>
            <p:cNvSpPr/>
            <p:nvPr/>
          </p:nvSpPr>
          <p:spPr>
            <a:xfrm>
              <a:off x="4635611" y="4943112"/>
              <a:ext cx="533603"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Comm.</a:t>
              </a:r>
            </a:p>
          </p:txBody>
        </p:sp>
        <p:cxnSp>
          <p:nvCxnSpPr>
            <p:cNvPr id="64" name="Straight Connector 63"/>
            <p:cNvCxnSpPr/>
            <p:nvPr/>
          </p:nvCxnSpPr>
          <p:spPr bwMode="auto">
            <a:xfrm>
              <a:off x="4960171" y="5195048"/>
              <a:ext cx="149672" cy="0"/>
            </a:xfrm>
            <a:prstGeom prst="line">
              <a:avLst/>
            </a:prstGeom>
            <a:solidFill>
              <a:srgbClr val="4F81BD"/>
            </a:solidFill>
            <a:ln w="127000" cap="flat" cmpd="sng" algn="ctr">
              <a:solidFill>
                <a:srgbClr val="92D050"/>
              </a:solidFill>
              <a:prstDash val="solid"/>
              <a:round/>
              <a:headEnd type="none" w="med" len="med"/>
              <a:tailEnd type="none" w="med" len="med"/>
            </a:ln>
            <a:effectLst/>
          </p:spPr>
        </p:cxnSp>
        <p:cxnSp>
          <p:nvCxnSpPr>
            <p:cNvPr id="65" name="Straight Connector 64"/>
            <p:cNvCxnSpPr/>
            <p:nvPr/>
          </p:nvCxnSpPr>
          <p:spPr bwMode="auto">
            <a:xfrm>
              <a:off x="5378561" y="5195621"/>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6761" y="5091952"/>
              <a:ext cx="68687" cy="268225"/>
            </a:xfrm>
            <a:prstGeom prst="rect">
              <a:avLst/>
            </a:prstGeom>
          </p:spPr>
        </p:pic>
        <p:sp>
          <p:nvSpPr>
            <p:cNvPr id="67" name="Rectangle 66"/>
            <p:cNvSpPr/>
            <p:nvPr/>
          </p:nvSpPr>
          <p:spPr>
            <a:xfrm>
              <a:off x="6615694" y="5119872"/>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lang="en-US" kern="0" smtClean="0">
                <a:solidFill>
                  <a:prstClr val="white"/>
                </a:solidFill>
                <a:latin typeface="Arial" panose="020B0604020202020204" pitchFamily="34" charset="0"/>
                <a:cs typeface="Arial" panose="020B0604020202020204" pitchFamily="34" charset="0"/>
              </a:endParaRPr>
            </a:p>
          </p:txBody>
        </p:sp>
        <p:cxnSp>
          <p:nvCxnSpPr>
            <p:cNvPr id="68" name="Straight Connector 67"/>
            <p:cNvCxnSpPr/>
            <p:nvPr/>
          </p:nvCxnSpPr>
          <p:spPr bwMode="auto">
            <a:xfrm>
              <a:off x="5615650" y="4338371"/>
              <a:ext cx="302407"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9" name="Straight Connector 68"/>
            <p:cNvCxnSpPr/>
            <p:nvPr/>
          </p:nvCxnSpPr>
          <p:spPr bwMode="auto">
            <a:xfrm flipV="1">
              <a:off x="4723755" y="2320057"/>
              <a:ext cx="384048"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0" name="Straight Connector 69"/>
            <p:cNvCxnSpPr/>
            <p:nvPr/>
          </p:nvCxnSpPr>
          <p:spPr bwMode="auto">
            <a:xfrm>
              <a:off x="3510866" y="2326428"/>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1" name="Straight Connector 70"/>
            <p:cNvCxnSpPr/>
            <p:nvPr/>
          </p:nvCxnSpPr>
          <p:spPr bwMode="auto">
            <a:xfrm>
              <a:off x="5378561" y="2319071"/>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2" name="Straight Connector 71"/>
            <p:cNvCxnSpPr/>
            <p:nvPr/>
          </p:nvCxnSpPr>
          <p:spPr bwMode="auto">
            <a:xfrm flipV="1">
              <a:off x="3063986" y="2324100"/>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73" name="Rectangle 72"/>
            <p:cNvSpPr/>
            <p:nvPr/>
          </p:nvSpPr>
          <p:spPr>
            <a:xfrm>
              <a:off x="4978395" y="5616995"/>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cxnSp>
          <p:nvCxnSpPr>
            <p:cNvPr id="74" name="Straight Connector 73"/>
            <p:cNvCxnSpPr/>
            <p:nvPr/>
          </p:nvCxnSpPr>
          <p:spPr bwMode="auto">
            <a:xfrm>
              <a:off x="3510866" y="3178482"/>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5" name="Straight Connector 74"/>
            <p:cNvCxnSpPr/>
            <p:nvPr/>
          </p:nvCxnSpPr>
          <p:spPr bwMode="auto">
            <a:xfrm flipV="1">
              <a:off x="3063986" y="3176154"/>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76" name="Rectangle 75"/>
            <p:cNvSpPr/>
            <p:nvPr/>
          </p:nvSpPr>
          <p:spPr>
            <a:xfrm>
              <a:off x="3085999" y="2826683"/>
              <a:ext cx="835292" cy="311125"/>
            </a:xfrm>
            <a:prstGeom prst="rect">
              <a:avLst/>
            </a:prstGeom>
          </p:spPr>
          <p:txBody>
            <a:bodyPr wrap="none">
              <a:spAutoFit/>
            </a:bodyPr>
            <a:lstStyle/>
            <a:p>
              <a:pPr algn="ctr">
                <a:lnSpc>
                  <a:spcPts val="1000"/>
                </a:lnSpc>
                <a:defRPr/>
              </a:pPr>
              <a:r>
                <a:rPr lang="en-US" sz="1000" kern="0" dirty="0" smtClean="0">
                  <a:solidFill>
                    <a:srgbClr val="000000"/>
                  </a:solidFill>
                  <a:latin typeface="Arial" panose="020B0604020202020204" pitchFamily="34" charset="0"/>
                  <a:cs typeface="Arial" panose="020B0604020202020204" pitchFamily="34" charset="0"/>
                </a:rPr>
                <a:t>Opportunistic</a:t>
              </a:r>
            </a:p>
            <a:p>
              <a:pPr algn="ctr">
                <a:lnSpc>
                  <a:spcPts val="1000"/>
                </a:lnSpc>
                <a:defRPr/>
              </a:pPr>
              <a:r>
                <a:rPr lang="en-US" sz="1000" kern="0" dirty="0" smtClean="0">
                  <a:solidFill>
                    <a:srgbClr val="000000"/>
                  </a:solidFill>
                  <a:latin typeface="Arial" panose="020B0604020202020204" pitchFamily="34" charset="0"/>
                  <a:cs typeface="Arial" panose="020B0604020202020204" pitchFamily="34" charset="0"/>
                </a:rPr>
                <a:t>Physics</a:t>
              </a:r>
            </a:p>
          </p:txBody>
        </p:sp>
        <p:cxnSp>
          <p:nvCxnSpPr>
            <p:cNvPr id="77" name="Straight Connector 76"/>
            <p:cNvCxnSpPr/>
            <p:nvPr/>
          </p:nvCxnSpPr>
          <p:spPr bwMode="auto">
            <a:xfrm flipV="1">
              <a:off x="4723755" y="3178798"/>
              <a:ext cx="384048"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8" name="Straight Connector 77"/>
            <p:cNvCxnSpPr/>
            <p:nvPr/>
          </p:nvCxnSpPr>
          <p:spPr bwMode="auto">
            <a:xfrm>
              <a:off x="5378561" y="3177812"/>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9" name="Straight Connector 78"/>
            <p:cNvCxnSpPr/>
            <p:nvPr/>
          </p:nvCxnSpPr>
          <p:spPr bwMode="auto">
            <a:xfrm>
              <a:off x="5615650" y="4338761"/>
              <a:ext cx="149672" cy="0"/>
            </a:xfrm>
            <a:prstGeom prst="line">
              <a:avLst/>
            </a:prstGeom>
            <a:solidFill>
              <a:srgbClr val="4F81BD"/>
            </a:solidFill>
            <a:ln w="127000" cap="flat" cmpd="sng" algn="ctr">
              <a:solidFill>
                <a:srgbClr val="92D050"/>
              </a:solidFill>
              <a:prstDash val="solid"/>
              <a:round/>
              <a:headEnd type="none" w="med" len="med"/>
              <a:tailEnd type="none" w="med" len="med"/>
            </a:ln>
            <a:effectLst/>
          </p:spPr>
        </p:cxnSp>
        <p:sp>
          <p:nvSpPr>
            <p:cNvPr id="80" name="Rectangle 79"/>
            <p:cNvSpPr/>
            <p:nvPr/>
          </p:nvSpPr>
          <p:spPr>
            <a:xfrm>
              <a:off x="5457916" y="4070728"/>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sp>
          <p:nvSpPr>
            <p:cNvPr id="81" name="Rectangle 80"/>
            <p:cNvSpPr/>
            <p:nvPr/>
          </p:nvSpPr>
          <p:spPr>
            <a:xfrm>
              <a:off x="3085999" y="1957730"/>
              <a:ext cx="835292" cy="311125"/>
            </a:xfrm>
            <a:prstGeom prst="rect">
              <a:avLst/>
            </a:prstGeom>
          </p:spPr>
          <p:txBody>
            <a:bodyPr wrap="none">
              <a:spAutoFit/>
            </a:bodyPr>
            <a:lstStyle/>
            <a:p>
              <a:pPr algn="ctr">
                <a:lnSpc>
                  <a:spcPts val="1000"/>
                </a:lnSpc>
                <a:defRPr/>
              </a:pPr>
              <a:r>
                <a:rPr lang="en-US" sz="1000" kern="0" dirty="0" smtClean="0">
                  <a:solidFill>
                    <a:srgbClr val="000000"/>
                  </a:solidFill>
                  <a:latin typeface="Arial" panose="020B0604020202020204" pitchFamily="34" charset="0"/>
                  <a:cs typeface="Arial" panose="020B0604020202020204" pitchFamily="34" charset="0"/>
                </a:rPr>
                <a:t>Opportunistic</a:t>
              </a:r>
            </a:p>
            <a:p>
              <a:pPr algn="ctr">
                <a:lnSpc>
                  <a:spcPts val="1000"/>
                </a:lnSpc>
                <a:defRPr/>
              </a:pPr>
              <a:r>
                <a:rPr lang="en-US" sz="1000" kern="0" dirty="0" smtClean="0">
                  <a:solidFill>
                    <a:srgbClr val="000000"/>
                  </a:solidFill>
                  <a:latin typeface="Arial" panose="020B0604020202020204" pitchFamily="34" charset="0"/>
                  <a:cs typeface="Arial" panose="020B0604020202020204" pitchFamily="34" charset="0"/>
                </a:rPr>
                <a:t>Physics</a:t>
              </a:r>
            </a:p>
          </p:txBody>
        </p:sp>
        <p:sp>
          <p:nvSpPr>
            <p:cNvPr id="82" name="Rectangle 81"/>
            <p:cNvSpPr/>
            <p:nvPr/>
          </p:nvSpPr>
          <p:spPr>
            <a:xfrm>
              <a:off x="3085999" y="5522845"/>
              <a:ext cx="835292" cy="311125"/>
            </a:xfrm>
            <a:prstGeom prst="rect">
              <a:avLst/>
            </a:prstGeom>
          </p:spPr>
          <p:txBody>
            <a:bodyPr wrap="none">
              <a:spAutoFit/>
            </a:bodyPr>
            <a:lstStyle/>
            <a:p>
              <a:pPr algn="ctr">
                <a:lnSpc>
                  <a:spcPts val="1000"/>
                </a:lnSpc>
                <a:defRPr/>
              </a:pPr>
              <a:r>
                <a:rPr lang="en-US" sz="1000" kern="0" dirty="0" smtClean="0">
                  <a:solidFill>
                    <a:srgbClr val="000000"/>
                  </a:solidFill>
                  <a:latin typeface="Arial" panose="020B0604020202020204" pitchFamily="34" charset="0"/>
                  <a:cs typeface="Arial" panose="020B0604020202020204" pitchFamily="34" charset="0"/>
                </a:rPr>
                <a:t>Opportunistic</a:t>
              </a:r>
            </a:p>
            <a:p>
              <a:pPr algn="ctr">
                <a:lnSpc>
                  <a:spcPts val="1000"/>
                </a:lnSpc>
                <a:defRPr/>
              </a:pPr>
              <a:r>
                <a:rPr lang="en-US" sz="1000" kern="0" dirty="0" smtClean="0">
                  <a:solidFill>
                    <a:srgbClr val="000000"/>
                  </a:solidFill>
                  <a:latin typeface="Arial" panose="020B0604020202020204" pitchFamily="34" charset="0"/>
                  <a:cs typeface="Arial" panose="020B0604020202020204" pitchFamily="34" charset="0"/>
                </a:rPr>
                <a:t>Physics</a:t>
              </a:r>
            </a:p>
          </p:txBody>
        </p:sp>
        <p:cxnSp>
          <p:nvCxnSpPr>
            <p:cNvPr id="83" name="Straight Connector 82"/>
            <p:cNvCxnSpPr/>
            <p:nvPr/>
          </p:nvCxnSpPr>
          <p:spPr bwMode="auto">
            <a:xfrm>
              <a:off x="6492901" y="2321536"/>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84" name="Straight Connector 83"/>
            <p:cNvCxnSpPr/>
            <p:nvPr/>
          </p:nvCxnSpPr>
          <p:spPr bwMode="auto">
            <a:xfrm>
              <a:off x="7166319" y="2318477"/>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85" name="Rectangle 84"/>
            <p:cNvSpPr/>
            <p:nvPr/>
          </p:nvSpPr>
          <p:spPr>
            <a:xfrm>
              <a:off x="6682417" y="4070728"/>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sp>
          <p:nvSpPr>
            <p:cNvPr id="86" name="Rectangle 85"/>
            <p:cNvSpPr/>
            <p:nvPr/>
          </p:nvSpPr>
          <p:spPr>
            <a:xfrm>
              <a:off x="6682417" y="2919453"/>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sp>
          <p:nvSpPr>
            <p:cNvPr id="87" name="Rectangle 86"/>
            <p:cNvSpPr/>
            <p:nvPr/>
          </p:nvSpPr>
          <p:spPr>
            <a:xfrm>
              <a:off x="6647294" y="2055681"/>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sp>
          <p:nvSpPr>
            <p:cNvPr id="88" name="Rectangle 87"/>
            <p:cNvSpPr/>
            <p:nvPr/>
          </p:nvSpPr>
          <p:spPr>
            <a:xfrm>
              <a:off x="6689708" y="4951063"/>
              <a:ext cx="557910" cy="219618"/>
            </a:xfrm>
            <a:prstGeom prst="rect">
              <a:avLst/>
            </a:prstGeom>
          </p:spPr>
          <p:txBody>
            <a:bodyPr wrap="none">
              <a:spAutoFit/>
            </a:bodyPr>
            <a:lstStyle/>
            <a:p>
              <a:pPr>
                <a:defRPr/>
              </a:pPr>
              <a:r>
                <a:rPr lang="en-US" sz="1000" kern="0" dirty="0" smtClean="0">
                  <a:solidFill>
                    <a:srgbClr val="000000"/>
                  </a:solidFill>
                  <a:latin typeface="Arial" panose="020B0604020202020204" pitchFamily="34" charset="0"/>
                  <a:cs typeface="Arial" panose="020B0604020202020204" pitchFamily="34" charset="0"/>
                </a:rPr>
                <a:t>Physics</a:t>
              </a:r>
            </a:p>
          </p:txBody>
        </p:sp>
        <p:cxnSp>
          <p:nvCxnSpPr>
            <p:cNvPr id="89" name="Straight Connector 88"/>
            <p:cNvCxnSpPr/>
            <p:nvPr/>
          </p:nvCxnSpPr>
          <p:spPr bwMode="auto">
            <a:xfrm>
              <a:off x="6492901" y="3188229"/>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0" name="Straight Connector 89"/>
            <p:cNvCxnSpPr/>
            <p:nvPr/>
          </p:nvCxnSpPr>
          <p:spPr bwMode="auto">
            <a:xfrm>
              <a:off x="7166319" y="3185170"/>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1" name="Straight Connector 90"/>
            <p:cNvCxnSpPr/>
            <p:nvPr/>
          </p:nvCxnSpPr>
          <p:spPr bwMode="auto">
            <a:xfrm>
              <a:off x="6492901" y="4341168"/>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2" name="Straight Connector 91"/>
            <p:cNvCxnSpPr/>
            <p:nvPr/>
          </p:nvCxnSpPr>
          <p:spPr bwMode="auto">
            <a:xfrm>
              <a:off x="7166319" y="4338109"/>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3" name="Straight Connector 92"/>
            <p:cNvCxnSpPr/>
            <p:nvPr/>
          </p:nvCxnSpPr>
          <p:spPr bwMode="auto">
            <a:xfrm>
              <a:off x="6492901" y="5207860"/>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4" name="Straight Connector 93"/>
            <p:cNvCxnSpPr/>
            <p:nvPr/>
          </p:nvCxnSpPr>
          <p:spPr bwMode="auto">
            <a:xfrm>
              <a:off x="7166319" y="5204801"/>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5" name="Straight Connector 94"/>
            <p:cNvCxnSpPr/>
            <p:nvPr/>
          </p:nvCxnSpPr>
          <p:spPr bwMode="auto">
            <a:xfrm>
              <a:off x="6492901" y="5915526"/>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6" name="Straight Connector 95"/>
            <p:cNvCxnSpPr/>
            <p:nvPr/>
          </p:nvCxnSpPr>
          <p:spPr bwMode="auto">
            <a:xfrm>
              <a:off x="7166319" y="5912467"/>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7" name="Straight Connector 96"/>
            <p:cNvCxnSpPr/>
            <p:nvPr/>
          </p:nvCxnSpPr>
          <p:spPr bwMode="auto">
            <a:xfrm>
              <a:off x="8107772" y="2318477"/>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8" name="Straight Connector 97"/>
            <p:cNvCxnSpPr/>
            <p:nvPr/>
          </p:nvCxnSpPr>
          <p:spPr bwMode="auto">
            <a:xfrm>
              <a:off x="8110820" y="3184716"/>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9" name="Straight Connector 98"/>
            <p:cNvCxnSpPr/>
            <p:nvPr/>
          </p:nvCxnSpPr>
          <p:spPr bwMode="auto">
            <a:xfrm>
              <a:off x="8107772" y="4334440"/>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100" name="Straight Connector 99"/>
            <p:cNvCxnSpPr/>
            <p:nvPr/>
          </p:nvCxnSpPr>
          <p:spPr bwMode="auto">
            <a:xfrm>
              <a:off x="8110820" y="5201775"/>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101" name="Straight Connector 100"/>
            <p:cNvCxnSpPr/>
            <p:nvPr/>
          </p:nvCxnSpPr>
          <p:spPr bwMode="auto">
            <a:xfrm>
              <a:off x="8105536" y="5907745"/>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grpSp>
      <p:sp>
        <p:nvSpPr>
          <p:cNvPr id="142" name="TextBox 141"/>
          <p:cNvSpPr txBox="1"/>
          <p:nvPr/>
        </p:nvSpPr>
        <p:spPr>
          <a:xfrm>
            <a:off x="119854" y="6022916"/>
            <a:ext cx="1984839" cy="276999"/>
          </a:xfrm>
          <a:prstGeom prst="rect">
            <a:avLst/>
          </a:prstGeom>
          <a:noFill/>
        </p:spPr>
        <p:txBody>
          <a:bodyPr wrap="none" rtlCol="0">
            <a:spAutoFit/>
          </a:bodyPr>
          <a:lstStyle/>
          <a:p>
            <a:r>
              <a:rPr lang="en-US" sz="1200" dirty="0" smtClean="0">
                <a:solidFill>
                  <a:prstClr val="black"/>
                </a:solidFill>
                <a:latin typeface="Arial" panose="020B0604020202020204" pitchFamily="34" charset="0"/>
                <a:cs typeface="Arial" panose="020B0604020202020204" pitchFamily="34" charset="0"/>
              </a:rPr>
              <a:t>* </a:t>
            </a:r>
            <a:r>
              <a:rPr lang="en-US" sz="1200" dirty="0" err="1" smtClean="0">
                <a:solidFill>
                  <a:prstClr val="black"/>
                </a:solidFill>
                <a:latin typeface="Arial" panose="020B0604020202020204" pitchFamily="34" charset="0"/>
                <a:cs typeface="Arial" panose="020B0604020202020204" pitchFamily="34" charset="0"/>
              </a:rPr>
              <a:t>PRad</a:t>
            </a:r>
            <a:r>
              <a:rPr lang="en-US" sz="1200" dirty="0" smtClean="0">
                <a:solidFill>
                  <a:prstClr val="black"/>
                </a:solidFill>
                <a:latin typeface="Arial" panose="020B0604020202020204" pitchFamily="34" charset="0"/>
                <a:cs typeface="Arial" panose="020B0604020202020204" pitchFamily="34" charset="0"/>
              </a:rPr>
              <a:t> Summer 2016 run</a:t>
            </a:r>
            <a:endParaRPr lang="en-US" sz="1200" dirty="0">
              <a:solidFill>
                <a:prstClr val="black"/>
              </a:solidFill>
              <a:latin typeface="Arial" panose="020B0604020202020204" pitchFamily="34" charset="0"/>
              <a:cs typeface="Arial" panose="020B0604020202020204" pitchFamily="34" charset="0"/>
            </a:endParaRPr>
          </a:p>
        </p:txBody>
      </p:sp>
      <p:grpSp>
        <p:nvGrpSpPr>
          <p:cNvPr id="4" name="Group 3"/>
          <p:cNvGrpSpPr/>
          <p:nvPr/>
        </p:nvGrpSpPr>
        <p:grpSpPr>
          <a:xfrm>
            <a:off x="4787741" y="4828872"/>
            <a:ext cx="830244" cy="187602"/>
            <a:chOff x="4787741" y="4828872"/>
            <a:chExt cx="830244" cy="187602"/>
          </a:xfrm>
        </p:grpSpPr>
        <p:sp>
          <p:nvSpPr>
            <p:cNvPr id="144" name="Rectangle 143"/>
            <p:cNvSpPr/>
            <p:nvPr/>
          </p:nvSpPr>
          <p:spPr>
            <a:xfrm>
              <a:off x="5430383" y="4828872"/>
              <a:ext cx="187602" cy="187602"/>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prstClr val="white"/>
                </a:solidFill>
              </a:endParaRPr>
            </a:p>
          </p:txBody>
        </p:sp>
        <p:sp>
          <p:nvSpPr>
            <p:cNvPr id="145" name="Rectangle 144"/>
            <p:cNvSpPr/>
            <p:nvPr/>
          </p:nvSpPr>
          <p:spPr>
            <a:xfrm>
              <a:off x="4787741" y="4832820"/>
              <a:ext cx="356414" cy="1836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prstClr val="white"/>
                </a:solidFill>
              </a:endParaRPr>
            </a:p>
          </p:txBody>
        </p:sp>
      </p:grpSp>
      <p:grpSp>
        <p:nvGrpSpPr>
          <p:cNvPr id="3" name="Group 2"/>
          <p:cNvGrpSpPr/>
          <p:nvPr/>
        </p:nvGrpSpPr>
        <p:grpSpPr>
          <a:xfrm>
            <a:off x="5459184" y="3876541"/>
            <a:ext cx="597760" cy="187602"/>
            <a:chOff x="5459184" y="3876541"/>
            <a:chExt cx="597760" cy="187602"/>
          </a:xfrm>
        </p:grpSpPr>
        <p:sp>
          <p:nvSpPr>
            <p:cNvPr id="2" name="Rectangle 1"/>
            <p:cNvSpPr/>
            <p:nvPr/>
          </p:nvSpPr>
          <p:spPr>
            <a:xfrm>
              <a:off x="5459184" y="3876541"/>
              <a:ext cx="187602" cy="187602"/>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prstClr val="white"/>
                </a:solidFill>
              </a:endParaRPr>
            </a:p>
          </p:txBody>
        </p:sp>
        <p:sp>
          <p:nvSpPr>
            <p:cNvPr id="143" name="Rectangle 142"/>
            <p:cNvSpPr/>
            <p:nvPr/>
          </p:nvSpPr>
          <p:spPr>
            <a:xfrm>
              <a:off x="5700530" y="3880489"/>
              <a:ext cx="356414" cy="1836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dirty="0">
                <a:solidFill>
                  <a:prstClr val="white"/>
                </a:solidFill>
              </a:endParaRPr>
            </a:p>
          </p:txBody>
        </p:sp>
      </p:grpSp>
      <p:sp>
        <p:nvSpPr>
          <p:cNvPr id="52" name="TextBox 51"/>
          <p:cNvSpPr txBox="1"/>
          <p:nvPr/>
        </p:nvSpPr>
        <p:spPr>
          <a:xfrm>
            <a:off x="9236" y="34635"/>
            <a:ext cx="1197764" cy="369332"/>
          </a:xfrm>
          <a:prstGeom prst="rect">
            <a:avLst/>
          </a:prstGeom>
          <a:solidFill>
            <a:schemeClr val="bg1"/>
          </a:solidFill>
        </p:spPr>
        <p:txBody>
          <a:bodyPr wrap="none" rtlCol="0">
            <a:spAutoFit/>
          </a:bodyPr>
          <a:lstStyle/>
          <a:p>
            <a:r>
              <a:rPr lang="en-US" b="1" i="1" dirty="0" smtClean="0">
                <a:solidFill>
                  <a:srgbClr val="FF0000"/>
                </a:solidFill>
                <a:latin typeface="Arial" panose="020B0604020202020204" pitchFamily="34" charset="0"/>
                <a:cs typeface="Arial" panose="020B0604020202020204" pitchFamily="34" charset="0"/>
              </a:rPr>
              <a:t>Nov 2016</a:t>
            </a:r>
            <a:endParaRPr lang="en-US" b="1" i="1" dirty="0">
              <a:solidFill>
                <a:srgbClr val="FF0000"/>
              </a:solidFill>
              <a:latin typeface="Arial" panose="020B0604020202020204" pitchFamily="34" charset="0"/>
              <a:cs typeface="Arial" panose="020B0604020202020204" pitchFamily="34" charset="0"/>
            </a:endParaRPr>
          </a:p>
        </p:txBody>
      </p:sp>
      <p:sp>
        <p:nvSpPr>
          <p:cNvPr id="146" name="TextBox 145"/>
          <p:cNvSpPr txBox="1"/>
          <p:nvPr/>
        </p:nvSpPr>
        <p:spPr>
          <a:xfrm>
            <a:off x="6878784" y="34635"/>
            <a:ext cx="2262222" cy="369332"/>
          </a:xfrm>
          <a:prstGeom prst="rect">
            <a:avLst/>
          </a:prstGeom>
          <a:solidFill>
            <a:schemeClr val="bg1"/>
          </a:solidFill>
        </p:spPr>
        <p:txBody>
          <a:bodyPr wrap="none" rtlCol="0">
            <a:spAutoFit/>
          </a:bodyPr>
          <a:lstStyle/>
          <a:p>
            <a:r>
              <a:rPr lang="en-US" b="1" i="1" dirty="0" smtClean="0">
                <a:solidFill>
                  <a:srgbClr val="FF0000"/>
                </a:solidFill>
                <a:latin typeface="Arial" panose="020B0604020202020204" pitchFamily="34" charset="0"/>
                <a:cs typeface="Arial" panose="020B0604020202020204" pitchFamily="34" charset="0"/>
              </a:rPr>
              <a:t>Modified Nov. 2016</a:t>
            </a:r>
            <a:endParaRPr lang="en-US"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1808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normAutofit/>
          </a:bodyPr>
          <a:lstStyle/>
          <a:p>
            <a:r>
              <a:rPr lang="en-US" b="1" dirty="0" smtClean="0">
                <a:latin typeface="Arial" panose="020B0604020202020204" pitchFamily="34" charset="0"/>
                <a:cs typeface="Arial" panose="020B0604020202020204" pitchFamily="34" charset="0"/>
              </a:rPr>
              <a:t>PAC44 Approvals</a:t>
            </a:r>
            <a:endParaRPr lang="en-US" b="1"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5075" cy="527918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23081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838200"/>
            <a:ext cx="8077200" cy="5564832"/>
          </a:xfrm>
          <a:prstGeom prst="rect">
            <a:avLst/>
          </a:prstGeom>
          <a:solidFill>
            <a:schemeClr val="bg1"/>
          </a:solidFill>
          <a:ln w="6350">
            <a:solidFill>
              <a:schemeClr val="tx1"/>
            </a:solidFill>
          </a:ln>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0" y="95250"/>
            <a:ext cx="9144000" cy="947738"/>
          </a:xfrm>
        </p:spPr>
        <p:txBody>
          <a:bodyPr>
            <a:noAutofit/>
          </a:bodyPr>
          <a:lstStyle/>
          <a:p>
            <a:r>
              <a:rPr lang="en-US" sz="3200" b="1" dirty="0">
                <a:solidFill>
                  <a:srgbClr val="000000"/>
                </a:solidFill>
                <a:latin typeface="Arial" panose="020B0604020202020204" pitchFamily="34" charset="0"/>
                <a:cs typeface="Arial" panose="020B0604020202020204" pitchFamily="34" charset="0"/>
              </a:rPr>
              <a:t>12 </a:t>
            </a:r>
            <a:r>
              <a:rPr lang="en-US" sz="3200" b="1" dirty="0" err="1">
                <a:solidFill>
                  <a:srgbClr val="000000"/>
                </a:solidFill>
                <a:latin typeface="Arial" panose="020B0604020202020204" pitchFamily="34" charset="0"/>
                <a:cs typeface="Arial" panose="020B0604020202020204" pitchFamily="34" charset="0"/>
              </a:rPr>
              <a:t>GeV</a:t>
            </a:r>
            <a:r>
              <a:rPr lang="en-US" sz="3200" b="1" dirty="0">
                <a:solidFill>
                  <a:srgbClr val="000000"/>
                </a:solidFill>
                <a:latin typeface="Arial" panose="020B0604020202020204" pitchFamily="34" charset="0"/>
                <a:cs typeface="Arial" panose="020B0604020202020204" pitchFamily="34" charset="0"/>
              </a:rPr>
              <a:t> Approved Experiments by PAC Days</a:t>
            </a:r>
            <a:br>
              <a:rPr lang="en-US" sz="3200" b="1" dirty="0">
                <a:solidFill>
                  <a:srgbClr val="000000"/>
                </a:solidFill>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6" name="TextBox 5"/>
          <p:cNvSpPr txBox="1"/>
          <p:nvPr/>
        </p:nvSpPr>
        <p:spPr>
          <a:xfrm>
            <a:off x="2836991" y="5905500"/>
            <a:ext cx="3820983" cy="430887"/>
          </a:xfrm>
          <a:prstGeom prst="rect">
            <a:avLst/>
          </a:prstGeom>
          <a:solidFill>
            <a:srgbClr val="00B0F0"/>
          </a:solidFill>
        </p:spPr>
        <p:txBody>
          <a:bodyPr wrap="square" rtlCol="0">
            <a:spAutoFit/>
          </a:bodyPr>
          <a:lstStyle/>
          <a:p>
            <a:r>
              <a:rPr lang="en-US" sz="2200" b="1" dirty="0" smtClean="0">
                <a:solidFill>
                  <a:srgbClr val="FFFF00"/>
                </a:solidFill>
                <a:latin typeface="Arial" panose="020B0604020202020204" pitchFamily="34" charset="0"/>
                <a:cs typeface="Arial" panose="020B0604020202020204" pitchFamily="34" charset="0"/>
              </a:rPr>
              <a:t> A  Decade of Experiments</a:t>
            </a:r>
            <a:endParaRPr lang="en-US" sz="2200" b="1" dirty="0">
              <a:solidFill>
                <a:srgbClr val="FFFF00"/>
              </a:solidFill>
              <a:latin typeface="Arial" panose="020B0604020202020204" pitchFamily="34" charset="0"/>
              <a:cs typeface="Arial" panose="020B0604020202020204" pitchFamily="34" charset="0"/>
            </a:endParaRPr>
          </a:p>
        </p:txBody>
      </p:sp>
      <p:pic>
        <p:nvPicPr>
          <p:cNvPr id="7" name="table"/>
          <p:cNvPicPr>
            <a:picLocks noChangeAspect="1"/>
          </p:cNvPicPr>
          <p:nvPr/>
        </p:nvPicPr>
        <p:blipFill>
          <a:blip r:embed="rId2"/>
          <a:stretch>
            <a:fillRect/>
          </a:stretch>
        </p:blipFill>
        <p:spPr>
          <a:xfrm>
            <a:off x="841377" y="905525"/>
            <a:ext cx="7159623" cy="5038075"/>
          </a:xfrm>
          <a:prstGeom prst="rect">
            <a:avLst/>
          </a:prstGeom>
        </p:spPr>
      </p:pic>
    </p:spTree>
    <p:extLst>
      <p:ext uri="{BB962C8B-B14F-4D97-AF65-F5344CB8AC3E}">
        <p14:creationId xmlns:p14="http://schemas.microsoft.com/office/powerpoint/2010/main" val="4276549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62699" y="1259196"/>
            <a:ext cx="7772400" cy="4419600"/>
          </a:xfrm>
        </p:spPr>
        <p:txBody>
          <a:bodyPr>
            <a:normAutofit fontScale="85000" lnSpcReduction="20000"/>
          </a:bodyPr>
          <a:lstStyle/>
          <a:p>
            <a:pPr marL="457200" indent="-457200"/>
            <a:r>
              <a:rPr lang="en-US" sz="2400" dirty="0" smtClean="0"/>
              <a:t>News</a:t>
            </a:r>
          </a:p>
          <a:p>
            <a:pPr marL="457200" indent="-457200"/>
            <a:endParaRPr lang="en-US" sz="2400" dirty="0"/>
          </a:p>
          <a:p>
            <a:pPr marL="457200" indent="-457200"/>
            <a:r>
              <a:rPr lang="en-US" sz="2400" dirty="0" smtClean="0"/>
              <a:t>CEBAF Upgrade status </a:t>
            </a:r>
          </a:p>
          <a:p>
            <a:pPr marL="457200" indent="-457200"/>
            <a:endParaRPr lang="en-US" sz="2400" dirty="0"/>
          </a:p>
          <a:p>
            <a:pPr marL="457200" indent="-457200"/>
            <a:r>
              <a:rPr lang="en-US" sz="2400" dirty="0" smtClean="0"/>
              <a:t>Physics highlights</a:t>
            </a:r>
          </a:p>
          <a:p>
            <a:pPr marL="457200" indent="-457200"/>
            <a:endParaRPr lang="en-US" sz="2400" dirty="0"/>
          </a:p>
          <a:p>
            <a:pPr marL="457200" indent="-457200"/>
            <a:r>
              <a:rPr lang="en-US" sz="2400" dirty="0" smtClean="0"/>
              <a:t>12 GeV Research Program</a:t>
            </a:r>
          </a:p>
          <a:p>
            <a:pPr marL="457200" indent="-457200"/>
            <a:endParaRPr lang="en-US" sz="2400" dirty="0"/>
          </a:p>
          <a:p>
            <a:pPr marL="457200" indent="-457200"/>
            <a:r>
              <a:rPr lang="en-US" sz="2400" dirty="0" smtClean="0"/>
              <a:t>Budgets</a:t>
            </a:r>
          </a:p>
          <a:p>
            <a:pPr marL="457200" indent="-457200"/>
            <a:endParaRPr lang="en-US" sz="2400" dirty="0"/>
          </a:p>
          <a:p>
            <a:pPr marL="457200" indent="-457200"/>
            <a:r>
              <a:rPr lang="en-US" sz="2400" dirty="0" smtClean="0"/>
              <a:t>NSAC LRP, EIC</a:t>
            </a:r>
          </a:p>
          <a:p>
            <a:pPr marL="457200" indent="-457200"/>
            <a:endParaRPr lang="en-US" sz="2400" dirty="0"/>
          </a:p>
          <a:p>
            <a:pPr marL="457200" indent="-457200"/>
            <a:r>
              <a:rPr lang="en-US" sz="2400" dirty="0" smtClean="0"/>
              <a:t>Outlook</a:t>
            </a:r>
          </a:p>
          <a:p>
            <a:endParaRPr lang="en-US" dirty="0"/>
          </a:p>
          <a:p>
            <a:endParaRPr lang="en-US" dirty="0"/>
          </a:p>
        </p:txBody>
      </p:sp>
    </p:spTree>
    <p:extLst>
      <p:ext uri="{BB962C8B-B14F-4D97-AF65-F5344CB8AC3E}">
        <p14:creationId xmlns:p14="http://schemas.microsoft.com/office/powerpoint/2010/main" val="2898329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Jeopardy</a:t>
            </a:r>
            <a:endParaRPr lang="en-US" dirty="0"/>
          </a:p>
        </p:txBody>
      </p:sp>
      <p:sp>
        <p:nvSpPr>
          <p:cNvPr id="3" name="Content Placeholder 2"/>
          <p:cNvSpPr>
            <a:spLocks noGrp="1"/>
          </p:cNvSpPr>
          <p:nvPr>
            <p:ph idx="1"/>
          </p:nvPr>
        </p:nvSpPr>
        <p:spPr>
          <a:xfrm>
            <a:off x="238125" y="866775"/>
            <a:ext cx="8677275" cy="5848350"/>
          </a:xfrm>
        </p:spPr>
        <p:txBody>
          <a:bodyPr>
            <a:normAutofit fontScale="92500" lnSpcReduction="20000"/>
          </a:bodyPr>
          <a:lstStyle/>
          <a:p>
            <a:pPr marL="0" indent="0">
              <a:lnSpc>
                <a:spcPct val="110000"/>
              </a:lnSpc>
              <a:buNone/>
            </a:pPr>
            <a:r>
              <a:rPr lang="en-US" b="1" dirty="0" smtClean="0"/>
              <a:t>Process</a:t>
            </a:r>
            <a:r>
              <a:rPr lang="en-US" dirty="0" smtClean="0"/>
              <a:t> </a:t>
            </a:r>
          </a:p>
          <a:p>
            <a:pPr marL="457200" indent="-457200">
              <a:lnSpc>
                <a:spcPct val="110000"/>
              </a:lnSpc>
            </a:pPr>
            <a:r>
              <a:rPr lang="en-US" dirty="0" smtClean="0"/>
              <a:t>Requested a proposal from UGBOD at January 2016 meeting. UGBOD gave some guidance, but not consensus.</a:t>
            </a:r>
          </a:p>
          <a:p>
            <a:pPr marL="457200" indent="-457200">
              <a:lnSpc>
                <a:spcPct val="110000"/>
              </a:lnSpc>
            </a:pPr>
            <a:r>
              <a:rPr lang="en-US" dirty="0" smtClean="0"/>
              <a:t>Generated a proposal in April, sent to hall leaders and UGBOD. Got email feedback from UGBOD. </a:t>
            </a:r>
          </a:p>
          <a:p>
            <a:pPr marL="457200" indent="-457200">
              <a:lnSpc>
                <a:spcPct val="110000"/>
              </a:lnSpc>
            </a:pPr>
            <a:r>
              <a:rPr lang="en-US" dirty="0" smtClean="0"/>
              <a:t>Added explanatory text to address feedback from UGBOD.</a:t>
            </a:r>
          </a:p>
          <a:p>
            <a:pPr marL="457200" indent="-457200">
              <a:lnSpc>
                <a:spcPct val="110000"/>
              </a:lnSpc>
            </a:pPr>
            <a:r>
              <a:rPr lang="en-US" dirty="0" smtClean="0"/>
              <a:t>May 2016 – reached consensus on present draft for discussion at user meeting.</a:t>
            </a:r>
          </a:p>
          <a:p>
            <a:pPr>
              <a:lnSpc>
                <a:spcPct val="110000"/>
              </a:lnSpc>
            </a:pPr>
            <a:endParaRPr lang="en-US" dirty="0"/>
          </a:p>
          <a:p>
            <a:pPr marL="0" indent="0">
              <a:lnSpc>
                <a:spcPct val="110000"/>
              </a:lnSpc>
              <a:buNone/>
            </a:pPr>
            <a:r>
              <a:rPr lang="en-US" b="1" dirty="0" smtClean="0"/>
              <a:t>Rationale</a:t>
            </a:r>
          </a:p>
          <a:p>
            <a:pPr marL="457200" indent="-457200">
              <a:lnSpc>
                <a:spcPct val="120000"/>
              </a:lnSpc>
            </a:pPr>
            <a:r>
              <a:rPr lang="en-US" dirty="0" smtClean="0"/>
              <a:t>Use normal yearly PAC for ~4 years to address all presently approved proposals that have not been scheduled, plus new proposals in the next few years. Estimate ~5-10 proposals per meeting</a:t>
            </a:r>
          </a:p>
          <a:p>
            <a:pPr marL="457200" indent="-457200">
              <a:lnSpc>
                <a:spcPct val="120000"/>
              </a:lnSpc>
            </a:pPr>
            <a:r>
              <a:rPr lang="en-US" dirty="0" smtClean="0"/>
              <a:t>Will start in 2019 to reach steady state </a:t>
            </a:r>
            <a:r>
              <a:rPr lang="en-US" dirty="0"/>
              <a:t>in 2024 - proposals that have been approved for 4 years or more but are not scheduled will be considered in Jeopardy. </a:t>
            </a:r>
            <a:endParaRPr lang="en-US" dirty="0" smtClean="0"/>
          </a:p>
          <a:p>
            <a:pPr>
              <a:lnSpc>
                <a:spcPct val="110000"/>
              </a:lnSpc>
            </a:pPr>
            <a:endParaRPr lang="en-US" dirty="0" smtClean="0"/>
          </a:p>
          <a:p>
            <a:pPr marL="0" indent="0" algn="ctr">
              <a:buNone/>
            </a:pPr>
            <a:r>
              <a:rPr lang="en-US" dirty="0" smtClean="0"/>
              <a:t>		</a:t>
            </a:r>
            <a:r>
              <a:rPr lang="en-US" dirty="0" smtClean="0">
                <a:solidFill>
                  <a:srgbClr val="C00000"/>
                </a:solidFill>
              </a:rPr>
              <a:t>Posted for User Comments – very minor feedback</a:t>
            </a:r>
          </a:p>
          <a:p>
            <a:pPr marL="0" indent="0" algn="ctr">
              <a:buNone/>
            </a:pPr>
            <a:r>
              <a:rPr lang="en-US" dirty="0">
                <a:solidFill>
                  <a:srgbClr val="C00000"/>
                </a:solidFill>
              </a:rPr>
              <a:t>	</a:t>
            </a:r>
            <a:r>
              <a:rPr lang="en-US" dirty="0" smtClean="0">
                <a:solidFill>
                  <a:srgbClr val="C00000"/>
                </a:solidFill>
              </a:rPr>
              <a:t>	Final Version Now Posted on PAC website</a:t>
            </a:r>
            <a:endParaRPr lang="en-US" dirty="0"/>
          </a:p>
        </p:txBody>
      </p:sp>
    </p:spTree>
    <p:extLst>
      <p:ext uri="{BB962C8B-B14F-4D97-AF65-F5344CB8AC3E}">
        <p14:creationId xmlns:p14="http://schemas.microsoft.com/office/powerpoint/2010/main" val="673458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4655"/>
            <a:ext cx="9144000" cy="618835"/>
          </a:xfrm>
        </p:spPr>
        <p:txBody>
          <a:bodyPr>
            <a:noAutofit/>
          </a:bodyPr>
          <a:lstStyle/>
          <a:p>
            <a:pPr lvl="0">
              <a:lnSpc>
                <a:spcPts val="3000"/>
              </a:lnSpc>
              <a:spcBef>
                <a:spcPts val="0"/>
              </a:spcBef>
            </a:pPr>
            <a:r>
              <a:rPr lang="en-US" dirty="0" smtClean="0">
                <a:solidFill>
                  <a:prstClr val="black"/>
                </a:solidFill>
                <a:ea typeface="+mn-ea"/>
              </a:rPr>
              <a:t>FY17 Budget</a:t>
            </a:r>
            <a:endParaRPr lang="en-US" sz="4000" dirty="0"/>
          </a:p>
        </p:txBody>
      </p:sp>
      <p:sp>
        <p:nvSpPr>
          <p:cNvPr id="6" name="Content Placeholder 2"/>
          <p:cNvSpPr txBox="1">
            <a:spLocks/>
          </p:cNvSpPr>
          <p:nvPr/>
        </p:nvSpPr>
        <p:spPr>
          <a:xfrm>
            <a:off x="191732" y="1048624"/>
            <a:ext cx="8767011" cy="53432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1963" marR="0" lvl="1" indent="-4603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Pres. Budget release Feb. 9: NP at $636M, an increase of $18M (3%)</a:t>
            </a:r>
          </a:p>
          <a:p>
            <a:pPr marL="1082675" marR="0" lvl="2" indent="-398463"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Major increases in isotope program ($8M) and RHIC/BNL ($7.5M)</a:t>
            </a:r>
          </a:p>
          <a:p>
            <a:pPr marL="1082675" marR="0" lvl="2" indent="-398463"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err="1" smtClean="0">
                <a:ln>
                  <a:noFill/>
                </a:ln>
                <a:solidFill>
                  <a:sysClr val="windowText" lastClr="000000"/>
                </a:solidFill>
                <a:effectLst/>
                <a:uLnTx/>
                <a:uFillTx/>
                <a:latin typeface="Arial" panose="020B0604020202020204" pitchFamily="34" charset="0"/>
                <a:ea typeface="+mn-ea"/>
                <a:cs typeface="Arial" panose="020B0604020202020204" pitchFamily="34" charset="0"/>
              </a:rPr>
              <a:t>JLab</a:t>
            </a:r>
            <a:r>
              <a:rPr kumimoji="0" lang="en-US"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 ops up $5.5M but insufficient for full operation</a:t>
            </a:r>
          </a:p>
          <a:p>
            <a:pPr marL="461963" marR="0" lvl="1" indent="-460375" algn="l" defTabSz="457200" rtl="0" eaLnBrk="1" fontAlgn="auto" latinLnBrk="0" hangingPunct="1">
              <a:lnSpc>
                <a:spcPct val="100000"/>
              </a:lnSpc>
              <a:spcBef>
                <a:spcPts val="0"/>
              </a:spcBef>
              <a:spcAft>
                <a:spcPts val="500"/>
              </a:spcAft>
              <a:buClrTx/>
              <a:buSzTx/>
              <a:buFont typeface="Arial"/>
              <a:buChar char="–"/>
              <a:tabLst/>
              <a:defRPr/>
            </a:pP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61963" marR="0" lvl="1" indent="-4603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Senate mark: $636M</a:t>
            </a:r>
          </a:p>
          <a:p>
            <a:pPr marL="1082675" marR="0" lvl="2" indent="-398463"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Language for FRIB construction and RHIC ops</a:t>
            </a:r>
          </a:p>
          <a:p>
            <a:pPr marL="461963" marR="0" lvl="1" indent="-460375" algn="l" defTabSz="457200" rtl="0" eaLnBrk="1" fontAlgn="auto" latinLnBrk="0" hangingPunct="1">
              <a:lnSpc>
                <a:spcPct val="100000"/>
              </a:lnSpc>
              <a:spcBef>
                <a:spcPts val="0"/>
              </a:spcBef>
              <a:spcAft>
                <a:spcPts val="500"/>
              </a:spcAft>
              <a:buClrTx/>
              <a:buSzTx/>
              <a:buFont typeface="Arial"/>
              <a:buChar char="–"/>
              <a:tabLst/>
              <a:defRPr/>
            </a:pPr>
            <a:endPar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61963" marR="0" lvl="1" indent="-4603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House Mark: $620M</a:t>
            </a:r>
          </a:p>
          <a:p>
            <a:pPr marL="1082675" marR="0" lvl="2" indent="-398463"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Language for FRIB construction, RHIC and CEBAF ops</a:t>
            </a:r>
            <a:r>
              <a:rPr kumimoji="0" lang="en-US" sz="24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p>
          <a:p>
            <a:pPr marL="461963" marR="0" lvl="1" indent="-460375" algn="l" defTabSz="457200" rtl="0" eaLnBrk="1" fontAlgn="auto" latinLnBrk="0" hangingPunct="1">
              <a:lnSpc>
                <a:spcPct val="100000"/>
              </a:lnSpc>
              <a:spcBef>
                <a:spcPts val="0"/>
              </a:spcBef>
              <a:spcAft>
                <a:spcPts val="500"/>
              </a:spcAft>
              <a:buClrTx/>
              <a:buSzTx/>
              <a:buFont typeface="Arial"/>
              <a:buChar char="–"/>
              <a:tabLst/>
              <a:defRPr/>
            </a:pPr>
            <a:endParaRPr kumimoji="0" lang="en-US"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1963" marR="0" lvl="1" indent="-460375"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Now CR at least until Dec. 9</a:t>
            </a:r>
          </a:p>
          <a:p>
            <a:pPr marL="1082675" marR="0" lvl="2" indent="-398463"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$5.5M below Pres. Budget (ONP is $15.4M below Pres. Budget)</a:t>
            </a:r>
          </a:p>
          <a:p>
            <a:pPr marL="1082675" marR="0" lvl="2" indent="-398463"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Staff payroll, execute fall run as planned</a:t>
            </a:r>
          </a:p>
          <a:p>
            <a:pPr marL="1082675" marR="0" lvl="2" indent="-398463" algn="l" defTabSz="4572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rPr>
              <a:t>Non-labor spending constrained at significantly less than FY16	</a:t>
            </a:r>
          </a:p>
        </p:txBody>
      </p:sp>
    </p:spTree>
    <p:extLst>
      <p:ext uri="{BB962C8B-B14F-4D97-AF65-F5344CB8AC3E}">
        <p14:creationId xmlns:p14="http://schemas.microsoft.com/office/powerpoint/2010/main" val="3523349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832"/>
            <a:ext cx="9144000" cy="592659"/>
          </a:xfrm>
        </p:spPr>
        <p:txBody>
          <a:bodyPr>
            <a:normAutofit/>
          </a:bodyPr>
          <a:lstStyle/>
          <a:p>
            <a:r>
              <a:rPr lang="en-US" sz="3200" dirty="0" err="1" smtClean="0"/>
              <a:t>JLab</a:t>
            </a:r>
            <a:r>
              <a:rPr lang="en-US" sz="3200" dirty="0" smtClean="0"/>
              <a:t> </a:t>
            </a:r>
            <a:r>
              <a:rPr lang="en-US" sz="3200" dirty="0" err="1" smtClean="0"/>
              <a:t>Outyear</a:t>
            </a:r>
            <a:r>
              <a:rPr lang="en-US" sz="3200" dirty="0" smtClean="0"/>
              <a:t> Budget</a:t>
            </a:r>
            <a:endParaRPr lang="en-US" sz="3200" dirty="0"/>
          </a:p>
        </p:txBody>
      </p:sp>
      <p:sp>
        <p:nvSpPr>
          <p:cNvPr id="3" name="Content Placeholder 2"/>
          <p:cNvSpPr>
            <a:spLocks noGrp="1"/>
          </p:cNvSpPr>
          <p:nvPr>
            <p:ph idx="1"/>
          </p:nvPr>
        </p:nvSpPr>
        <p:spPr>
          <a:xfrm>
            <a:off x="457200" y="1178560"/>
            <a:ext cx="8229600" cy="5003378"/>
          </a:xfrm>
        </p:spPr>
        <p:txBody>
          <a:bodyPr>
            <a:normAutofit fontScale="25000" lnSpcReduction="20000"/>
          </a:bodyPr>
          <a:lstStyle/>
          <a:p>
            <a:pPr marL="457200" indent="-457200">
              <a:lnSpc>
                <a:spcPct val="120000"/>
              </a:lnSpc>
            </a:pPr>
            <a:r>
              <a:rPr lang="en-US" sz="7200" dirty="0" smtClean="0"/>
              <a:t>During FY01-FY12, CEBAF ops averaged 34.5 weeks/year (best year FY05 at 42 weeks)</a:t>
            </a:r>
          </a:p>
          <a:p>
            <a:pPr marL="0" indent="0">
              <a:lnSpc>
                <a:spcPct val="120000"/>
              </a:lnSpc>
              <a:buNone/>
            </a:pPr>
            <a:endParaRPr lang="en-US" sz="7200" dirty="0" smtClean="0"/>
          </a:p>
          <a:p>
            <a:pPr marL="457200" indent="-457200">
              <a:lnSpc>
                <a:spcPct val="120000"/>
              </a:lnSpc>
            </a:pPr>
            <a:r>
              <a:rPr lang="en-US" sz="7200" dirty="0" smtClean="0"/>
              <a:t>For 12 GeV era we estimate “optimal” operations at 37 weeks per year</a:t>
            </a:r>
            <a:r>
              <a:rPr lang="en-US" sz="6400" dirty="0" smtClean="0"/>
              <a:t> </a:t>
            </a:r>
          </a:p>
          <a:p>
            <a:pPr marL="0" indent="0">
              <a:lnSpc>
                <a:spcPct val="120000"/>
              </a:lnSpc>
              <a:buNone/>
            </a:pPr>
            <a:endParaRPr lang="en-US" sz="6400" dirty="0" smtClean="0"/>
          </a:p>
          <a:p>
            <a:pPr marL="457200" indent="-457200">
              <a:lnSpc>
                <a:spcPct val="120000"/>
              </a:lnSpc>
            </a:pPr>
            <a:r>
              <a:rPr lang="en-US" sz="7200" dirty="0" smtClean="0"/>
              <a:t>FY17 Pres. Budget includes </a:t>
            </a:r>
            <a:r>
              <a:rPr lang="en-US" sz="7200" dirty="0" err="1" smtClean="0"/>
              <a:t>JLab</a:t>
            </a:r>
            <a:r>
              <a:rPr lang="en-US" sz="7200" dirty="0" smtClean="0"/>
              <a:t> ops at $104M. </a:t>
            </a:r>
          </a:p>
          <a:p>
            <a:pPr marL="1025525" lvl="1" indent="-395288">
              <a:lnSpc>
                <a:spcPct val="120000"/>
              </a:lnSpc>
              <a:buFont typeface="Arial" panose="020B0604020202020204" pitchFamily="34" charset="0"/>
              <a:buChar char="̶"/>
            </a:pPr>
            <a:r>
              <a:rPr lang="en-US" sz="7200" dirty="0" smtClean="0"/>
              <a:t>Would fund 23 weeks (+ 3 weeks from 12 GeV project)</a:t>
            </a:r>
          </a:p>
          <a:p>
            <a:pPr marL="0" indent="0">
              <a:lnSpc>
                <a:spcPct val="120000"/>
              </a:lnSpc>
              <a:buNone/>
            </a:pPr>
            <a:endParaRPr lang="en-US" sz="7200" dirty="0" smtClean="0"/>
          </a:p>
          <a:p>
            <a:pPr marL="457200" indent="-457200">
              <a:lnSpc>
                <a:spcPct val="120000"/>
              </a:lnSpc>
            </a:pPr>
            <a:r>
              <a:rPr lang="en-US" sz="7200" dirty="0" smtClean="0"/>
              <a:t>FY18+ at cost of living implies 23 weeks/year running (62% of optimal)</a:t>
            </a:r>
          </a:p>
          <a:p>
            <a:pPr>
              <a:lnSpc>
                <a:spcPct val="120000"/>
              </a:lnSpc>
            </a:pPr>
            <a:endParaRPr lang="en-US" sz="7200" dirty="0" smtClean="0"/>
          </a:p>
          <a:p>
            <a:pPr marL="457200" indent="-457200">
              <a:lnSpc>
                <a:spcPct val="120000"/>
              </a:lnSpc>
            </a:pPr>
            <a:r>
              <a:rPr lang="en-US" sz="7200" dirty="0" smtClean="0"/>
              <a:t>We propose FY18+ at 30 weeks/year (81%), will require ~$6M increase in operations budget.</a:t>
            </a:r>
            <a:endParaRPr lang="en-US" dirty="0"/>
          </a:p>
        </p:txBody>
      </p:sp>
    </p:spTree>
    <p:extLst>
      <p:ext uri="{BB962C8B-B14F-4D97-AF65-F5344CB8AC3E}">
        <p14:creationId xmlns:p14="http://schemas.microsoft.com/office/powerpoint/2010/main" val="7544055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81280" y="984677"/>
            <a:ext cx="4648200" cy="5339923"/>
          </a:xfrm>
          <a:prstGeom prst="rect">
            <a:avLst/>
          </a:prstGeom>
          <a:noFill/>
          <a:ln w="9525">
            <a:noFill/>
            <a:miter lim="800000"/>
            <a:headEnd/>
            <a:tailEnd/>
          </a:ln>
        </p:spPr>
        <p:txBody>
          <a:bodyPr wrap="square">
            <a:spAutoFit/>
          </a:bodyPr>
          <a:lstStyle/>
          <a:p>
            <a:pPr defTabSz="457200">
              <a:defRPr/>
            </a:pPr>
            <a:r>
              <a:rPr lang="en-US" sz="1400" b="1" u="sng" dirty="0" err="1">
                <a:solidFill>
                  <a:srgbClr val="002060"/>
                </a:solidFill>
                <a:latin typeface="Arial" panose="020B0604020202020204" pitchFamily="34" charset="0"/>
                <a:ea typeface="ＭＳ Ｐゴシック" pitchFamily="1" charset="-128"/>
                <a:cs typeface="Arial" panose="020B0604020202020204" pitchFamily="34" charset="0"/>
              </a:rPr>
              <a:t>JLab</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 </a:t>
            </a: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JLEIC </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Figure 8 Concept</a:t>
            </a:r>
          </a:p>
          <a:p>
            <a:pPr defTabSz="457200">
              <a:defRPr/>
            </a:pPr>
            <a:endParaRPr lang="en-US" sz="500" b="1" dirty="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Initial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configuration</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3-10 GeV on 20-100 GeV </a:t>
            </a:r>
            <a:r>
              <a:rPr lang="en-US" sz="1300" dirty="0" err="1">
                <a:solidFill>
                  <a:prstClr val="black"/>
                </a:solidFill>
                <a:latin typeface="Arial" panose="020B0604020202020204" pitchFamily="34" charset="0"/>
                <a:ea typeface="ＭＳ Ｐゴシック" pitchFamily="1" charset="-128"/>
                <a:cs typeface="Arial" panose="020B0604020202020204" pitchFamily="34" charset="0"/>
              </a:rPr>
              <a:t>ep/eA</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collider</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Optimized for high ion beam polarization:</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polarized deuterons</a:t>
            </a:r>
          </a:p>
          <a:p>
            <a:pPr marL="461963" lvl="1" indent="-176213"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Luminosity: </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up to few x 10</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34</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e-nucleons cm</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-2</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s</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-1 </a:t>
            </a:r>
          </a:p>
          <a:p>
            <a:pPr marL="284163" lvl="2" indent="-284163" defTabSz="457200">
              <a:spcAft>
                <a:spcPts val="600"/>
              </a:spcAft>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technical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risk</a:t>
            </a:r>
            <a:endParaRPr lang="en-US" sz="1300" b="1"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Upgradable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to higher energies </a:t>
            </a:r>
          </a:p>
          <a:p>
            <a:pPr marL="0" lvl="2" defTabSz="4572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250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GeV protons + 20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electrons</a:t>
            </a:r>
          </a:p>
          <a:p>
            <a:pPr marL="0" lvl="2" defTabSz="4572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Flexible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timeframe for Construction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p>
          <a:p>
            <a:pPr marL="0" lvl="2" defTabSz="457200">
              <a:buSzPct val="700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consistent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w/running 12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CEBAF</a:t>
            </a:r>
          </a:p>
          <a:p>
            <a:pPr marL="0" lvl="2" defTabSz="457200">
              <a:buSzPct val="700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spcAft>
                <a:spcPts val="600"/>
              </a:spcAft>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Thorough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cost estimate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completed</a:t>
            </a:r>
          </a:p>
          <a:p>
            <a:pPr marL="0" lvl="2" defTabSz="457200">
              <a:spcAft>
                <a:spcPts val="600"/>
              </a:spcAft>
              <a:defRPr/>
            </a:pP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presented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to NSAC EIC Review</a:t>
            </a: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p>
          <a:p>
            <a:pPr marL="171450" lvl="0" indent="-171450" defTabSz="457200">
              <a:buFont typeface="Arial" panose="020B0604020202020204" pitchFamily="34" charset="0"/>
              <a:buChar char="•"/>
              <a:defRPr/>
            </a:pPr>
            <a:endParaRPr lang="en-US" sz="13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Wingdings 3"/>
              <a:buChar char="&quot;"/>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White Paper Requirements</a:t>
            </a:r>
          </a:p>
          <a:p>
            <a:pPr marL="171450" lvl="2" indent="-171450" defTabSz="457200">
              <a:buFont typeface="Wingdings 3"/>
              <a:buChar char="&quot;"/>
              <a:defRPr/>
            </a:pPr>
            <a:endParaRPr lang="en-US" sz="1300" b="1" dirty="0">
              <a:solidFill>
                <a:prstClr val="black"/>
              </a:solidFill>
              <a:latin typeface="Arial" panose="020B0604020202020204" pitchFamily="34" charset="0"/>
              <a:ea typeface="ＭＳ Ｐゴシック" pitchFamily="1" charset="-128"/>
              <a:cs typeface="Arial" panose="020B0604020202020204" pitchFamily="34" charset="0"/>
              <a:sym typeface="Wingdings 3"/>
            </a:endParaRPr>
          </a:p>
          <a:p>
            <a:pPr defTabSz="457200">
              <a:defRPr/>
            </a:pP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Current Activities</a:t>
            </a:r>
          </a:p>
          <a:p>
            <a:pPr defTabSz="457200">
              <a:defRPr/>
            </a:pPr>
            <a:endParaRPr lang="en-US" sz="500" b="1"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Site evaluation (VA funds)</a:t>
            </a:r>
          </a:p>
          <a:p>
            <a:pPr marL="284163"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Accelerator, detector R&amp;D</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Design optimization</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reduction</a:t>
            </a:r>
            <a:endParaRPr lang="en-US" sz="1300" dirty="0">
              <a:solidFill>
                <a:prstClr val="black"/>
              </a:solidFill>
              <a:ea typeface="ＭＳ Ｐゴシック" pitchFamily="1" charset="-128"/>
            </a:endParaRPr>
          </a:p>
        </p:txBody>
      </p:sp>
      <p:sp>
        <p:nvSpPr>
          <p:cNvPr id="4" name="Rectangle 2"/>
          <p:cNvSpPr txBox="1">
            <a:spLocks noChangeArrowheads="1"/>
          </p:cNvSpPr>
          <p:nvPr/>
        </p:nvSpPr>
        <p:spPr>
          <a:xfrm>
            <a:off x="0" y="71120"/>
            <a:ext cx="9144000" cy="574040"/>
          </a:xfrm>
          <a:prstGeom prst="rect">
            <a:avLst/>
          </a:prstGeom>
        </p:spPr>
        <p:txBody>
          <a:bodyPr vert="horz" lIns="91440" tIns="45720" rIns="91440" bIns="45720" rtlCol="0" anchor="ctr">
            <a:normAutofit fontScale="97500"/>
          </a:bodyPr>
          <a:lstStyle/>
          <a:p>
            <a:pPr algn="ctr" defTabSz="457200">
              <a:defRPr/>
            </a:pPr>
            <a:r>
              <a:rPr lang="en-US" sz="3200" b="1" dirty="0" smtClean="0">
                <a:solidFill>
                  <a:prstClr val="black"/>
                </a:solidFill>
                <a:latin typeface="Arial" charset="0"/>
              </a:rPr>
              <a:t>EIC at Jefferson </a:t>
            </a:r>
            <a:r>
              <a:rPr lang="en-US" sz="3200" b="1" dirty="0">
                <a:solidFill>
                  <a:prstClr val="black"/>
                </a:solidFill>
                <a:latin typeface="Arial" charset="0"/>
              </a:rPr>
              <a:t>Lab </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 y="1242"/>
            <a:ext cx="1648846" cy="70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827"/>
          <a:stretch/>
        </p:blipFill>
        <p:spPr bwMode="auto">
          <a:xfrm>
            <a:off x="3894824" y="1010515"/>
            <a:ext cx="5178056" cy="35814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68588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Design </a:t>
            </a:r>
            <a:endParaRPr lang="en-US" dirty="0"/>
          </a:p>
        </p:txBody>
      </p:sp>
      <p:grpSp>
        <p:nvGrpSpPr>
          <p:cNvPr id="11" name="Group 10"/>
          <p:cNvGrpSpPr/>
          <p:nvPr/>
        </p:nvGrpSpPr>
        <p:grpSpPr>
          <a:xfrm>
            <a:off x="198760" y="990600"/>
            <a:ext cx="5211440" cy="3252216"/>
            <a:chOff x="351160" y="685800"/>
            <a:chExt cx="5882000" cy="3633216"/>
          </a:xfrm>
          <a:effectLst>
            <a:outerShdw blurRad="292100" dist="139700" dir="2700000" algn="tl" rotWithShape="0">
              <a:prstClr val="black">
                <a:alpha val="65000"/>
              </a:prstClr>
            </a:outerShdw>
          </a:effectLst>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685800"/>
              <a:ext cx="5852160" cy="3633216"/>
            </a:xfrm>
            <a:prstGeom prst="rect">
              <a:avLst/>
            </a:prstGeom>
          </p:spPr>
        </p:pic>
        <p:sp>
          <p:nvSpPr>
            <p:cNvPr id="13" name="Rectangle 12"/>
            <p:cNvSpPr/>
            <p:nvPr/>
          </p:nvSpPr>
          <p:spPr>
            <a:xfrm>
              <a:off x="351160" y="685800"/>
              <a:ext cx="5882000" cy="3633216"/>
            </a:xfrm>
            <a:prstGeom prst="rect">
              <a:avLst/>
            </a:prstGeom>
            <a:solidFill>
              <a:srgbClr val="4F81BD">
                <a:alpha val="1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p:cNvGrpSpPr/>
          <p:nvPr/>
        </p:nvGrpSpPr>
        <p:grpSpPr>
          <a:xfrm>
            <a:off x="3352800" y="4419600"/>
            <a:ext cx="5486400" cy="1859022"/>
            <a:chOff x="3352800" y="4419600"/>
            <a:chExt cx="5486400" cy="1859022"/>
          </a:xfrm>
        </p:grpSpPr>
        <p:sp>
          <p:nvSpPr>
            <p:cNvPr id="27" name="Rectangle 26"/>
            <p:cNvSpPr/>
            <p:nvPr/>
          </p:nvSpPr>
          <p:spPr>
            <a:xfrm>
              <a:off x="3352800" y="4419600"/>
              <a:ext cx="5486400" cy="1859022"/>
            </a:xfrm>
            <a:prstGeom prst="rect">
              <a:avLst/>
            </a:prstGeom>
            <a:solidFill>
              <a:srgbClr val="FFFFFF"/>
            </a:solid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p:cNvGrpSpPr/>
            <p:nvPr/>
          </p:nvGrpSpPr>
          <p:grpSpPr>
            <a:xfrm>
              <a:off x="3439393" y="4451584"/>
              <a:ext cx="5323607" cy="1740790"/>
              <a:chOff x="1976780" y="2503044"/>
              <a:chExt cx="5870135" cy="1911380"/>
            </a:xfrm>
          </p:grpSpPr>
          <p:grpSp>
            <p:nvGrpSpPr>
              <p:cNvPr id="17" name="Group 16"/>
              <p:cNvGrpSpPr/>
              <p:nvPr/>
            </p:nvGrpSpPr>
            <p:grpSpPr>
              <a:xfrm>
                <a:off x="1976780" y="2703099"/>
                <a:ext cx="5414620" cy="1711325"/>
                <a:chOff x="1981200" y="3616470"/>
                <a:chExt cx="5414620" cy="1711325"/>
              </a:xfrm>
            </p:grpSpPr>
            <p:grpSp>
              <p:nvGrpSpPr>
                <p:cNvPr id="19" name="Group 18"/>
                <p:cNvGrpSpPr/>
                <p:nvPr/>
              </p:nvGrpSpPr>
              <p:grpSpPr>
                <a:xfrm>
                  <a:off x="1981200" y="3616470"/>
                  <a:ext cx="5414620" cy="1711325"/>
                  <a:chOff x="3605644" y="3595688"/>
                  <a:chExt cx="5414620" cy="1711325"/>
                </a:xfrm>
              </p:grpSpPr>
              <p:pic>
                <p:nvPicPr>
                  <p:cNvPr id="22" name="Picture 7" descr="Upstream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832"/>
                  <a:stretch/>
                </p:blipFill>
                <p:spPr bwMode="auto">
                  <a:xfrm>
                    <a:off x="3605644" y="3595688"/>
                    <a:ext cx="357620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
                  <p:cNvSpPr txBox="1">
                    <a:spLocks noChangeArrowheads="1"/>
                  </p:cNvSpPr>
                  <p:nvPr/>
                </p:nvSpPr>
                <p:spPr bwMode="auto">
                  <a:xfrm>
                    <a:off x="3903724" y="4034704"/>
                    <a:ext cx="4475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a:latin typeface="Arial" panose="020B0604020202020204" pitchFamily="34" charset="0"/>
                        <a:cs typeface="Arial" panose="020B0604020202020204" pitchFamily="34" charset="0"/>
                      </a:rPr>
                      <a:t>2 Tm</a:t>
                    </a:r>
                  </a:p>
                </p:txBody>
              </p:sp>
              <p:sp>
                <p:nvSpPr>
                  <p:cNvPr id="24" name="TextBox 1"/>
                  <p:cNvSpPr txBox="1">
                    <a:spLocks noChangeArrowheads="1"/>
                  </p:cNvSpPr>
                  <p:nvPr/>
                </p:nvSpPr>
                <p:spPr bwMode="auto">
                  <a:xfrm>
                    <a:off x="6298785" y="4660900"/>
                    <a:ext cx="5116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a:latin typeface="Arial" panose="020B0604020202020204" pitchFamily="34" charset="0"/>
                        <a:cs typeface="Arial" panose="020B0604020202020204" pitchFamily="34" charset="0"/>
                      </a:rPr>
                      <a:t>20 Tm</a:t>
                    </a:r>
                  </a:p>
                </p:txBody>
              </p:sp>
              <p:sp>
                <p:nvSpPr>
                  <p:cNvPr id="25" name="Rectangle 2"/>
                  <p:cNvSpPr>
                    <a:spLocks noChangeArrowheads="1"/>
                  </p:cNvSpPr>
                  <p:nvPr/>
                </p:nvSpPr>
                <p:spPr bwMode="auto">
                  <a:xfrm rot="-297512">
                    <a:off x="8309696" y="3938298"/>
                    <a:ext cx="530225" cy="233362"/>
                  </a:xfrm>
                  <a:prstGeom prst="rect">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000" b="1" dirty="0"/>
                      <a:t>ZDC</a:t>
                    </a:r>
                  </a:p>
                </p:txBody>
              </p:sp>
              <p:sp>
                <p:nvSpPr>
                  <p:cNvPr id="26" name="TextBox 16"/>
                  <p:cNvSpPr txBox="1">
                    <a:spLocks noChangeArrowheads="1"/>
                  </p:cNvSpPr>
                  <p:nvPr/>
                </p:nvSpPr>
                <p:spPr bwMode="auto">
                  <a:xfrm>
                    <a:off x="8543852" y="4613081"/>
                    <a:ext cx="4764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smtClean="0">
                        <a:latin typeface="Arial" panose="020B0604020202020204" pitchFamily="34" charset="0"/>
                        <a:cs typeface="Arial" panose="020B0604020202020204" pitchFamily="34" charset="0"/>
                      </a:rPr>
                      <a:t>~70m</a:t>
                    </a:r>
                    <a:endParaRPr lang="en-US" sz="900" dirty="0">
                      <a:latin typeface="Arial" panose="020B0604020202020204" pitchFamily="34" charset="0"/>
                      <a:cs typeface="Arial" panose="020B0604020202020204" pitchFamily="34" charset="0"/>
                    </a:endParaRPr>
                  </a:p>
                </p:txBody>
              </p:sp>
            </p:grpSp>
            <p:sp>
              <p:nvSpPr>
                <p:cNvPr id="20" name="TextBox 1"/>
                <p:cNvSpPr txBox="1">
                  <a:spLocks noChangeArrowheads="1"/>
                </p:cNvSpPr>
                <p:nvPr/>
              </p:nvSpPr>
              <p:spPr bwMode="auto">
                <a:xfrm>
                  <a:off x="4950151" y="4862463"/>
                  <a:ext cx="5084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smtClean="0">
                      <a:latin typeface="Arial" panose="020B0604020202020204" pitchFamily="34" charset="0"/>
                      <a:cs typeface="Arial" panose="020B0604020202020204" pitchFamily="34" charset="0"/>
                    </a:rPr>
                    <a:t>~35 m</a:t>
                  </a:r>
                  <a:endParaRPr lang="en-US" sz="900" dirty="0">
                    <a:latin typeface="Arial" panose="020B0604020202020204" pitchFamily="34" charset="0"/>
                    <a:cs typeface="Arial" panose="020B0604020202020204" pitchFamily="34" charset="0"/>
                  </a:endParaRPr>
                </a:p>
              </p:txBody>
            </p:sp>
            <p:sp>
              <p:nvSpPr>
                <p:cNvPr id="21" name="TextBox 1"/>
                <p:cNvSpPr txBox="1">
                  <a:spLocks noChangeArrowheads="1"/>
                </p:cNvSpPr>
                <p:nvPr/>
              </p:nvSpPr>
              <p:spPr bwMode="auto">
                <a:xfrm>
                  <a:off x="2428379" y="5081357"/>
                  <a:ext cx="50847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900" dirty="0" smtClean="0">
                      <a:latin typeface="Arial" panose="020B0604020202020204" pitchFamily="34" charset="0"/>
                      <a:cs typeface="Arial" panose="020B0604020202020204" pitchFamily="34" charset="0"/>
                    </a:rPr>
                    <a:t>~10 m</a:t>
                  </a:r>
                  <a:endParaRPr lang="en-US" sz="900" dirty="0">
                    <a:latin typeface="Arial" panose="020B0604020202020204" pitchFamily="34" charset="0"/>
                    <a:cs typeface="Arial" panose="020B0604020202020204" pitchFamily="34" charset="0"/>
                  </a:endParaRPr>
                </a:p>
              </p:txBody>
            </p:sp>
          </p:grpSp>
          <p:sp>
            <p:nvSpPr>
              <p:cNvPr id="18" name="TextBox 16"/>
              <p:cNvSpPr txBox="1">
                <a:spLocks noChangeArrowheads="1"/>
              </p:cNvSpPr>
              <p:nvPr/>
            </p:nvSpPr>
            <p:spPr bwMode="auto">
              <a:xfrm>
                <a:off x="6248400" y="2503044"/>
                <a:ext cx="15985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000" dirty="0" smtClean="0">
                    <a:latin typeface="Arial" panose="020B0604020202020204" pitchFamily="34" charset="0"/>
                    <a:cs typeface="Arial" panose="020B0604020202020204" pitchFamily="34" charset="0"/>
                  </a:rPr>
                  <a:t>Zero Degree Calorimeter</a:t>
                </a:r>
              </a:p>
              <a:p>
                <a:pPr algn="ctr"/>
                <a:r>
                  <a:rPr lang="en-US" sz="1000" dirty="0" smtClean="0">
                    <a:solidFill>
                      <a:srgbClr val="CC0066"/>
                    </a:solidFill>
                    <a:latin typeface="Arial" panose="020B0604020202020204" pitchFamily="34" charset="0"/>
                    <a:cs typeface="Arial" panose="020B0604020202020204" pitchFamily="34" charset="0"/>
                  </a:rPr>
                  <a:t>hadron detection</a:t>
                </a:r>
                <a:endParaRPr lang="en-US" sz="1000" dirty="0">
                  <a:solidFill>
                    <a:srgbClr val="CC0066"/>
                  </a:solidFill>
                  <a:latin typeface="Arial" panose="020B0604020202020204" pitchFamily="34" charset="0"/>
                  <a:cs typeface="Arial" panose="020B0604020202020204" pitchFamily="34" charset="0"/>
                </a:endParaRPr>
              </a:p>
            </p:txBody>
          </p:sp>
        </p:grpSp>
        <p:sp>
          <p:nvSpPr>
            <p:cNvPr id="16" name="Rectangle 15"/>
            <p:cNvSpPr/>
            <p:nvPr/>
          </p:nvSpPr>
          <p:spPr>
            <a:xfrm>
              <a:off x="3352800" y="4419600"/>
              <a:ext cx="5486400" cy="1859022"/>
            </a:xfrm>
            <a:prstGeom prst="rect">
              <a:avLst/>
            </a:prstGeom>
            <a:solidFill>
              <a:srgbClr val="4F81BD">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p:cNvSpPr txBox="1"/>
          <p:nvPr/>
        </p:nvSpPr>
        <p:spPr>
          <a:xfrm>
            <a:off x="5798667" y="1143000"/>
            <a:ext cx="3259373" cy="2862322"/>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Detector</a:t>
            </a:r>
          </a:p>
          <a:p>
            <a:endParaRPr lang="en-US" sz="10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Backward (e Direction), </a:t>
            </a:r>
          </a:p>
          <a:p>
            <a:endParaRPr lang="en-US" sz="1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Central, </a:t>
            </a:r>
          </a:p>
          <a:p>
            <a:endParaRPr lang="en-US" sz="1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Forward, (ion direction) </a:t>
            </a:r>
          </a:p>
          <a:p>
            <a:r>
              <a:rPr lang="en-US" sz="2000" dirty="0" smtClean="0">
                <a:latin typeface="Arial" panose="020B0604020202020204" pitchFamily="34" charset="0"/>
                <a:cs typeface="Arial" panose="020B0604020202020204" pitchFamily="34" charset="0"/>
              </a:rPr>
              <a:t>and </a:t>
            </a:r>
          </a:p>
          <a:p>
            <a:r>
              <a:rPr lang="en-US" sz="2000" dirty="0" smtClean="0">
                <a:latin typeface="Arial" panose="020B0604020202020204" pitchFamily="34" charset="0"/>
                <a:cs typeface="Arial" panose="020B0604020202020204" pitchFamily="34" charset="0"/>
              </a:rPr>
              <a:t>Very Forward </a:t>
            </a:r>
          </a:p>
          <a:p>
            <a:endParaRPr lang="en-US" sz="1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ALL Important!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055303"/>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94726"/>
            <a:ext cx="8229600" cy="397933"/>
          </a:xfrm>
        </p:spPr>
        <p:txBody>
          <a:bodyPr>
            <a:normAutofit fontScale="90000"/>
          </a:bodyPr>
          <a:lstStyle/>
          <a:p>
            <a:r>
              <a:rPr lang="en-US" b="1" dirty="0" smtClean="0">
                <a:latin typeface="Arial "/>
              </a:rPr>
              <a:t>EIC Developments</a:t>
            </a:r>
            <a:endParaRPr lang="en-US" b="1" dirty="0">
              <a:latin typeface="Arial "/>
            </a:endParaRPr>
          </a:p>
        </p:txBody>
      </p:sp>
      <p:sp>
        <p:nvSpPr>
          <p:cNvPr id="4" name="TextBox 3"/>
          <p:cNvSpPr txBox="1"/>
          <p:nvPr/>
        </p:nvSpPr>
        <p:spPr>
          <a:xfrm>
            <a:off x="609600" y="1052946"/>
            <a:ext cx="8534400" cy="5016758"/>
          </a:xfrm>
          <a:prstGeom prst="rect">
            <a:avLst/>
          </a:prstGeom>
          <a:noFill/>
        </p:spPr>
        <p:txBody>
          <a:bodyPr wrap="square" rtlCol="0">
            <a:spAutoFit/>
          </a:bodyPr>
          <a:lstStyle/>
          <a:p>
            <a:pPr>
              <a:buClr>
                <a:srgbClr val="C00000"/>
              </a:buClr>
              <a:buSzPct val="120000"/>
              <a:tabLst>
                <a:tab pos="514350" algn="l"/>
                <a:tab pos="914400" algn="l"/>
              </a:tabLst>
            </a:pPr>
            <a:r>
              <a:rPr lang="en-US" sz="2000" dirty="0" smtClean="0">
                <a:solidFill>
                  <a:srgbClr val="002060"/>
                </a:solidFill>
                <a:latin typeface="Arial" panose="020B0604020202020204" pitchFamily="34" charset="0"/>
                <a:cs typeface="Arial" panose="020B0604020202020204" pitchFamily="34" charset="0"/>
              </a:rPr>
              <a:t>	</a:t>
            </a:r>
          </a:p>
          <a:p>
            <a:pPr marL="342900" indent="-342900">
              <a:buClr>
                <a:srgbClr val="C00000"/>
              </a:buClr>
              <a:buSzPct val="12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EIC User meeting at ANL July 7-10, 2016</a:t>
            </a:r>
          </a:p>
          <a:p>
            <a:pPr marL="914400" lvl="1" indent="-457200">
              <a:buClr>
                <a:srgbClr val="C00000"/>
              </a:buClr>
              <a:buSzPct val="12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UG charter, elections (IB chair – Christine </a:t>
            </a:r>
            <a:r>
              <a:rPr lang="en-US" sz="2000" dirty="0" err="1" smtClean="0">
                <a:latin typeface="Arial" panose="020B0604020202020204" pitchFamily="34" charset="0"/>
                <a:cs typeface="Arial" panose="020B0604020202020204" pitchFamily="34" charset="0"/>
              </a:rPr>
              <a:t>Aidala</a:t>
            </a:r>
            <a:r>
              <a:rPr lang="en-US" sz="2000" dirty="0" smtClean="0">
                <a:latin typeface="Arial" panose="020B0604020202020204" pitchFamily="34" charset="0"/>
                <a:cs typeface="Arial" panose="020B0604020202020204" pitchFamily="34" charset="0"/>
              </a:rPr>
              <a:t>)</a:t>
            </a:r>
          </a:p>
          <a:p>
            <a:pPr marL="914400" lvl="1" indent="-457200">
              <a:buClr>
                <a:srgbClr val="C00000"/>
              </a:buClr>
              <a:buSzPct val="12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2017 EIC UG Meeting in Trieste, Italy</a:t>
            </a:r>
          </a:p>
          <a:p>
            <a:pPr marL="461963" indent="-461963">
              <a:buClr>
                <a:srgbClr val="C00000"/>
              </a:buClr>
              <a:buSzPct val="120000"/>
              <a:buFont typeface="Arial" pitchFamily="34" charset="0"/>
              <a:buChar char="•"/>
            </a:pPr>
            <a:endParaRPr lang="en-US" sz="2000" dirty="0" smtClean="0">
              <a:latin typeface="Arial" panose="020B0604020202020204" pitchFamily="34" charset="0"/>
              <a:cs typeface="Arial" panose="020B0604020202020204" pitchFamily="34" charset="0"/>
            </a:endParaRPr>
          </a:p>
          <a:p>
            <a:pPr marL="461963" indent="-461963">
              <a:buClr>
                <a:srgbClr val="C00000"/>
              </a:buClr>
              <a:buSzPct val="120000"/>
              <a:buFont typeface="Arial" pitchFamily="34" charset="0"/>
              <a:buChar char="•"/>
            </a:pPr>
            <a:endParaRPr lang="en-US" sz="2000" dirty="0" smtClean="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DOE-NP will increase EIC </a:t>
            </a:r>
            <a:r>
              <a:rPr lang="en-US" sz="2000" dirty="0" err="1" smtClean="0">
                <a:latin typeface="Arial" panose="020B0604020202020204" pitchFamily="34" charset="0"/>
                <a:cs typeface="Arial" panose="020B0604020202020204" pitchFamily="34" charset="0"/>
              </a:rPr>
              <a:t>accel</a:t>
            </a:r>
            <a:r>
              <a:rPr lang="en-US" sz="2000" dirty="0" smtClean="0">
                <a:latin typeface="Arial" panose="020B0604020202020204" pitchFamily="34" charset="0"/>
                <a:cs typeface="Arial" panose="020B0604020202020204" pitchFamily="34" charset="0"/>
              </a:rPr>
              <a:t>. R&amp;D in FY17 </a:t>
            </a:r>
          </a:p>
          <a:p>
            <a:pPr marL="914400" indent="-452438">
              <a:buClr>
                <a:srgbClr val="C00000"/>
              </a:buClr>
              <a:buSzPct val="120000"/>
              <a:tabLst>
                <a:tab pos="514350" algn="l"/>
                <a:tab pos="914400" algn="l"/>
              </a:tabLst>
            </a:pPr>
            <a:r>
              <a:rPr lang="en-US" sz="2000" b="1" dirty="0" smtClean="0">
                <a:solidFill>
                  <a:srgbClr val="C00000"/>
                </a:solidFill>
                <a:latin typeface="Arial" panose="020B0604020202020204" pitchFamily="34" charset="0"/>
                <a:cs typeface="Arial" panose="020B0604020202020204" pitchFamily="34" charset="0"/>
              </a:rPr>
              <a:t>–</a:t>
            </a:r>
            <a:r>
              <a:rPr lang="en-US" sz="2000" dirty="0" smtClean="0">
                <a:solidFill>
                  <a:srgbClr val="C00000"/>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Through ‘tax’ on </a:t>
            </a:r>
            <a:r>
              <a:rPr lang="en-US" sz="2000" dirty="0" err="1" smtClean="0">
                <a:latin typeface="Arial" panose="020B0604020202020204" pitchFamily="34" charset="0"/>
                <a:cs typeface="Arial" panose="020B0604020202020204" pitchFamily="34" charset="0"/>
              </a:rPr>
              <a:t>JLab</a:t>
            </a:r>
            <a:r>
              <a:rPr lang="en-US" sz="2000" dirty="0" smtClean="0">
                <a:latin typeface="Arial" panose="020B0604020202020204" pitchFamily="34" charset="0"/>
                <a:cs typeface="Arial" panose="020B0604020202020204" pitchFamily="34" charset="0"/>
              </a:rPr>
              <a:t>/BNL</a:t>
            </a:r>
          </a:p>
          <a:p>
            <a:pPr marL="914400" indent="-452438">
              <a:buClr>
                <a:srgbClr val="C00000"/>
              </a:buClr>
              <a:buSzPct val="120000"/>
              <a:tabLst>
                <a:tab pos="514350" algn="l"/>
                <a:tab pos="914400" algn="l"/>
              </a:tabLst>
            </a:pPr>
            <a:r>
              <a:rPr lang="en-US" sz="2000" b="1" dirty="0" smtClean="0">
                <a:solidFill>
                  <a:srgbClr val="C00000"/>
                </a:solidFill>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Peer review planned for November 29-December 2</a:t>
            </a:r>
          </a:p>
          <a:p>
            <a:pPr>
              <a:buClr>
                <a:srgbClr val="C00000"/>
              </a:buClr>
              <a:buSzPct val="120000"/>
              <a:tabLst>
                <a:tab pos="514350" algn="l"/>
                <a:tab pos="914400" algn="l"/>
              </a:tabLst>
            </a:pPr>
            <a:endParaRPr lang="en-US" sz="2000" dirty="0" smtClean="0">
              <a:latin typeface="Arial" panose="020B0604020202020204" pitchFamily="34" charset="0"/>
              <a:cs typeface="Arial" panose="020B0604020202020204" pitchFamily="34" charset="0"/>
            </a:endParaRPr>
          </a:p>
          <a:p>
            <a:pPr>
              <a:buClr>
                <a:srgbClr val="C00000"/>
              </a:buClr>
              <a:buSzPct val="120000"/>
              <a:tabLst>
                <a:tab pos="514350" algn="l"/>
                <a:tab pos="914400" algn="l"/>
              </a:tabLst>
            </a:pPr>
            <a:endParaRPr lang="en-US" sz="2000" dirty="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tabLst>
                <a:tab pos="514350" algn="l"/>
                <a:tab pos="914400" algn="l"/>
              </a:tabLst>
            </a:pPr>
            <a:r>
              <a:rPr lang="en-US" sz="2000" dirty="0" smtClean="0">
                <a:latin typeface="Arial" panose="020B0604020202020204" pitchFamily="34" charset="0"/>
                <a:cs typeface="Arial" panose="020B0604020202020204" pitchFamily="34" charset="0"/>
              </a:rPr>
              <a:t>National Academies Study, Chair Gordon </a:t>
            </a:r>
            <a:r>
              <a:rPr lang="en-US" sz="2000" dirty="0" err="1" smtClean="0">
                <a:latin typeface="Arial" panose="020B0604020202020204" pitchFamily="34" charset="0"/>
                <a:cs typeface="Arial" panose="020B0604020202020204" pitchFamily="34" charset="0"/>
              </a:rPr>
              <a:t>Baym</a:t>
            </a:r>
            <a:r>
              <a:rPr lang="en-US" sz="2000" dirty="0" smtClean="0">
                <a:latin typeface="Arial" panose="020B0604020202020204" pitchFamily="34" charset="0"/>
                <a:cs typeface="Arial" panose="020B0604020202020204" pitchFamily="34" charset="0"/>
              </a:rPr>
              <a:t>, University of Illinois, Urbana Champaign, first meeting projected for January 2017.</a:t>
            </a:r>
            <a:endParaRPr lang="en-US" sz="2000" dirty="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tabLst>
                <a:tab pos="514350" algn="l"/>
                <a:tab pos="914400" algn="l"/>
              </a:tabLst>
            </a:pPr>
            <a:endParaRPr lang="en-US" sz="2000" dirty="0" smtClean="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tabLst>
                <a:tab pos="514350" algn="l"/>
                <a:tab pos="914400" algn="l"/>
              </a:tabLst>
            </a:pPr>
            <a:endParaRPr lang="en-US" sz="2000" dirty="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tabLst>
                <a:tab pos="514350" algn="l"/>
                <a:tab pos="914400" algn="l"/>
              </a:tabLst>
            </a:pPr>
            <a:r>
              <a:rPr lang="en-US" sz="2000" dirty="0" smtClean="0">
                <a:latin typeface="Arial" panose="020B0604020202020204" pitchFamily="34" charset="0"/>
                <a:cs typeface="Arial" panose="020B0604020202020204" pitchFamily="34" charset="0"/>
              </a:rPr>
              <a:t>R&amp;D Progress constrained by budgets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7796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sz="3200" b="1" dirty="0" smtClean="0">
                <a:solidFill>
                  <a:schemeClr val="tx1"/>
                </a:solidFill>
                <a:latin typeface="Arial" panose="020B0604020202020204" pitchFamily="34" charset="0"/>
                <a:cs typeface="Arial" panose="020B0604020202020204" pitchFamily="34" charset="0"/>
              </a:rPr>
              <a:t>Summary and Outlook</a:t>
            </a:r>
            <a:endParaRPr lang="en-US" sz="3200" b="1" dirty="0">
              <a:solidFill>
                <a:schemeClr val="tx1"/>
              </a:solidFill>
              <a:latin typeface="Arial" panose="020B0604020202020204" pitchFamily="34" charset="0"/>
              <a:cs typeface="Arial" panose="020B0604020202020204" pitchFamily="34" charset="0"/>
            </a:endParaRPr>
          </a:p>
        </p:txBody>
      </p:sp>
      <p:pic>
        <p:nvPicPr>
          <p:cNvPr id="297987" name="Picture 3"/>
          <p:cNvPicPr>
            <a:picLocks noChangeAspect="1" noChangeArrowheads="1"/>
          </p:cNvPicPr>
          <p:nvPr/>
        </p:nvPicPr>
        <p:blipFill>
          <a:blip r:embed="rId2" cstate="print"/>
          <a:srcRect/>
          <a:stretch>
            <a:fillRect/>
          </a:stretch>
        </p:blipFill>
        <p:spPr bwMode="auto">
          <a:xfrm>
            <a:off x="2971800" y="1905000"/>
            <a:ext cx="3581400" cy="2545773"/>
          </a:xfrm>
          <a:prstGeom prst="rect">
            <a:avLst/>
          </a:prstGeom>
          <a:noFill/>
          <a:ln w="9525">
            <a:noFill/>
            <a:miter lim="800000"/>
            <a:headEnd/>
            <a:tailEnd/>
          </a:ln>
        </p:spPr>
      </p:pic>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pic>
        <p:nvPicPr>
          <p:cNvPr id="11" name="Picture 4" descr="ev2_side"/>
          <p:cNvPicPr>
            <a:picLocks noChangeAspect="1" noChangeArrowheads="1"/>
          </p:cNvPicPr>
          <p:nvPr/>
        </p:nvPicPr>
        <p:blipFill>
          <a:blip r:embed="rId4"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pic>
        <p:nvPicPr>
          <p:cNvPr id="12" name="Picture 3" descr="CSSMcover1280x1024lattice"/>
          <p:cNvPicPr>
            <a:picLocks noChangeAspect="1" noChangeArrowheads="1"/>
          </p:cNvPicPr>
          <p:nvPr/>
        </p:nvPicPr>
        <p:blipFill>
          <a:blip r:embed="rId6" cstate="print"/>
          <a:srcRect t="6697"/>
          <a:stretch>
            <a:fillRect/>
          </a:stretch>
        </p:blipFill>
        <p:spPr bwMode="auto">
          <a:xfrm>
            <a:off x="1524000" y="4876800"/>
            <a:ext cx="1676400" cy="1250982"/>
          </a:xfrm>
          <a:prstGeom prst="rect">
            <a:avLst/>
          </a:prstGeom>
          <a:noFill/>
          <a:ln w="9525">
            <a:noFill/>
            <a:miter lim="800000"/>
            <a:headEnd/>
            <a:tailEnd/>
          </a:ln>
        </p:spPr>
      </p:pic>
      <p:pic>
        <p:nvPicPr>
          <p:cNvPr id="297988" name="Picture 4"/>
          <p:cNvPicPr>
            <a:picLocks noChangeAspect="1" noChangeArrowheads="1"/>
          </p:cNvPicPr>
          <p:nvPr/>
        </p:nvPicPr>
        <p:blipFill>
          <a:blip r:embed="rId7" cstate="print"/>
          <a:srcRect/>
          <a:stretch>
            <a:fillRect/>
          </a:stretch>
        </p:blipFill>
        <p:spPr bwMode="auto">
          <a:xfrm>
            <a:off x="3810000" y="914400"/>
            <a:ext cx="1657350" cy="1386904"/>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15" name="Content Placeholder 3"/>
          <p:cNvSpPr txBox="1">
            <a:spLocks/>
          </p:cNvSpPr>
          <p:nvPr/>
        </p:nvSpPr>
        <p:spPr>
          <a:xfrm>
            <a:off x="0" y="812831"/>
            <a:ext cx="9144000" cy="5652624"/>
          </a:xfrm>
          <a:prstGeom prst="rect">
            <a:avLst/>
          </a:prstGeom>
          <a:solidFill>
            <a:schemeClr val="tx2">
              <a:lumMod val="20000"/>
              <a:lumOff val="8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4213" indent="-461963"/>
            <a:endParaRPr lang="en-US" sz="1000" b="1" dirty="0" smtClean="0">
              <a:latin typeface="Arial" panose="020B0604020202020204" pitchFamily="34" charset="0"/>
              <a:cs typeface="Arial" panose="020B0604020202020204" pitchFamily="34" charset="0"/>
            </a:endParaRPr>
          </a:p>
          <a:p>
            <a:pPr marL="684213" indent="-461963"/>
            <a:r>
              <a:rPr lang="en-US" sz="2200" b="1" dirty="0" smtClean="0">
                <a:latin typeface="Arial" panose="020B0604020202020204" pitchFamily="34" charset="0"/>
                <a:cs typeface="Arial" panose="020B0604020202020204" pitchFamily="34" charset="0"/>
              </a:rPr>
              <a:t>Experiments on the floor have done well – </a:t>
            </a:r>
            <a:r>
              <a:rPr lang="en-US" sz="2200" b="1" dirty="0" smtClean="0">
                <a:solidFill>
                  <a:srgbClr val="C00000"/>
                </a:solidFill>
                <a:latin typeface="Arial" panose="020B0604020202020204" pitchFamily="34" charset="0"/>
                <a:cs typeface="Arial" panose="020B0604020202020204" pitchFamily="34" charset="0"/>
              </a:rPr>
              <a:t>hope for early results soon</a:t>
            </a:r>
          </a:p>
          <a:p>
            <a:pPr marL="684213" indent="-461963"/>
            <a:endParaRPr lang="en-US" sz="2200" b="1" dirty="0">
              <a:latin typeface="Arial" panose="020B0604020202020204" pitchFamily="34" charset="0"/>
              <a:cs typeface="Arial" panose="020B0604020202020204" pitchFamily="34" charset="0"/>
            </a:endParaRPr>
          </a:p>
          <a:p>
            <a:pPr marL="684213" indent="-461963"/>
            <a:r>
              <a:rPr lang="en-US" sz="2200" b="1" dirty="0" smtClean="0">
                <a:latin typeface="Arial" panose="020B0604020202020204" pitchFamily="34" charset="0"/>
                <a:cs typeface="Arial" panose="020B0604020202020204" pitchFamily="34" charset="0"/>
              </a:rPr>
              <a:t>Plan to complete upgrade, begin commissioning and full operations during the next year</a:t>
            </a:r>
          </a:p>
          <a:p>
            <a:pPr marL="684213" indent="-461963">
              <a:buNone/>
            </a:pPr>
            <a:r>
              <a:rPr lang="en-US" sz="2200" b="1" dirty="0" smtClean="0">
                <a:latin typeface="Arial" panose="020B0604020202020204" pitchFamily="34" charset="0"/>
                <a:cs typeface="Arial" panose="020B0604020202020204" pitchFamily="34" charset="0"/>
              </a:rPr>
              <a:t> </a:t>
            </a:r>
          </a:p>
          <a:p>
            <a:pPr marL="684213" indent="-461963"/>
            <a:r>
              <a:rPr lang="en-US" sz="2200" b="1" dirty="0" smtClean="0">
                <a:latin typeface="Arial" panose="020B0604020202020204" pitchFamily="34" charset="0"/>
                <a:cs typeface="Arial" panose="020B0604020202020204" pitchFamily="34" charset="0"/>
              </a:rPr>
              <a:t>PAC44 very active, new procedures being tested</a:t>
            </a:r>
          </a:p>
          <a:p>
            <a:pPr marL="684213" indent="-461963"/>
            <a:endParaRPr lang="en-US" sz="2200" b="1" dirty="0" smtClean="0">
              <a:latin typeface="Arial" panose="020B0604020202020204" pitchFamily="34" charset="0"/>
              <a:cs typeface="Arial" panose="020B0604020202020204" pitchFamily="34" charset="0"/>
            </a:endParaRPr>
          </a:p>
          <a:p>
            <a:pPr marL="684213" indent="-461963"/>
            <a:r>
              <a:rPr lang="en-US" sz="2200" b="1" dirty="0" smtClean="0">
                <a:latin typeface="Arial" panose="020B0604020202020204" pitchFamily="34" charset="0"/>
                <a:cs typeface="Arial" panose="020B0604020202020204" pitchFamily="34" charset="0"/>
              </a:rPr>
              <a:t>Jeopardy policy in place</a:t>
            </a:r>
          </a:p>
          <a:p>
            <a:pPr marL="684213" indent="-461963"/>
            <a:endParaRPr lang="en-US" sz="2200" b="1" dirty="0" smtClean="0">
              <a:latin typeface="Arial" panose="020B0604020202020204" pitchFamily="34" charset="0"/>
              <a:cs typeface="Arial" panose="020B0604020202020204" pitchFamily="34" charset="0"/>
            </a:endParaRPr>
          </a:p>
          <a:p>
            <a:pPr marL="684213" indent="-461963"/>
            <a:r>
              <a:rPr lang="en-US" sz="2200" b="1" dirty="0" smtClean="0">
                <a:latin typeface="Arial" panose="020B0604020202020204" pitchFamily="34" charset="0"/>
                <a:cs typeface="Arial" panose="020B0604020202020204" pitchFamily="34" charset="0"/>
              </a:rPr>
              <a:t>Operations budgets appear challenging</a:t>
            </a:r>
          </a:p>
          <a:p>
            <a:pPr marL="684213" indent="-461963">
              <a:buNone/>
            </a:pPr>
            <a:endParaRPr lang="en-US" sz="2200" b="1" dirty="0" smtClean="0">
              <a:latin typeface="Arial" panose="020B0604020202020204" pitchFamily="34" charset="0"/>
              <a:cs typeface="Arial" panose="020B0604020202020204" pitchFamily="34" charset="0"/>
            </a:endParaRPr>
          </a:p>
          <a:p>
            <a:pPr marL="684213" indent="-461963"/>
            <a:r>
              <a:rPr lang="en-US" sz="2200" b="1" dirty="0" smtClean="0">
                <a:latin typeface="Arial" panose="020B0604020202020204" pitchFamily="34" charset="0"/>
                <a:cs typeface="Arial" panose="020B0604020202020204" pitchFamily="34" charset="0"/>
              </a:rPr>
              <a:t>EIC science and designs are making good progress</a:t>
            </a:r>
          </a:p>
          <a:p>
            <a:pPr marL="684213" indent="-461963"/>
            <a:endParaRPr lang="en-US" sz="2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2656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Spares Follow</a:t>
            </a:r>
            <a:endParaRPr lang="en-US" dirty="0"/>
          </a:p>
        </p:txBody>
      </p:sp>
    </p:spTree>
    <p:extLst>
      <p:ext uri="{BB962C8B-B14F-4D97-AF65-F5344CB8AC3E}">
        <p14:creationId xmlns:p14="http://schemas.microsoft.com/office/powerpoint/2010/main" val="4221435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76200" y="-18491"/>
            <a:ext cx="93726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eaLnBrk="0" fontAlgn="base" hangingPunct="0">
              <a:spcAft>
                <a:spcPct val="0"/>
              </a:spcAft>
              <a:defRPr/>
            </a:pPr>
            <a:r>
              <a:rPr lang="en-US" sz="3000" b="1" kern="0" dirty="0" smtClean="0">
                <a:latin typeface="Arial" pitchFamily="34" charset="0"/>
                <a:cs typeface="Arial" pitchFamily="34" charset="0"/>
              </a:rPr>
              <a:t>Hall C – SHMS Magnets</a:t>
            </a:r>
            <a:endParaRPr lang="en-US" sz="3000" b="1" kern="0" dirty="0">
              <a:latin typeface="Arial" pitchFamily="34" charset="0"/>
              <a:cs typeface="Arial" pitchFamily="34" charset="0"/>
            </a:endParaRPr>
          </a:p>
        </p:txBody>
      </p:sp>
      <p:pic>
        <p:nvPicPr>
          <p:cNvPr id="5" name="Picture 2" descr="M:\12GeVUpgrade\Posters\Pictures\Hall C\Dipole departs SP\IMG_868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6486" b="5034"/>
          <a:stretch/>
        </p:blipFill>
        <p:spPr bwMode="auto">
          <a:xfrm>
            <a:off x="4686300" y="1237804"/>
            <a:ext cx="4202566" cy="497197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381625" y="895795"/>
            <a:ext cx="2819400" cy="342010"/>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400" dirty="0" smtClean="0"/>
              <a:t>Q3 near completion in France</a:t>
            </a:r>
            <a:endParaRPr lang="en-US" sz="1400" dirty="0"/>
          </a:p>
        </p:txBody>
      </p:sp>
      <p:pic>
        <p:nvPicPr>
          <p:cNvPr id="7" name="Picture 3" descr="M:\12GeVUpgrade\Posters\Pictures\Hall C\Dipole departs SP\160923small_HF41.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41449" y="1237804"/>
            <a:ext cx="3728981" cy="497197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14375" y="895795"/>
            <a:ext cx="3124200" cy="342010"/>
          </a:xfrm>
          <a:prstGeom prst="rect">
            <a:avLst/>
          </a:prstGeom>
          <a:noFill/>
          <a:ln>
            <a:noFill/>
          </a:ln>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400" dirty="0" smtClean="0"/>
              <a:t>Crated Dipole leaving Sigma Phi</a:t>
            </a:r>
            <a:endParaRPr lang="en-US" sz="1400" dirty="0"/>
          </a:p>
        </p:txBody>
      </p:sp>
      <p:sp>
        <p:nvSpPr>
          <p:cNvPr id="9" name="Title 1"/>
          <p:cNvSpPr txBox="1">
            <a:spLocks/>
          </p:cNvSpPr>
          <p:nvPr/>
        </p:nvSpPr>
        <p:spPr>
          <a:xfrm>
            <a:off x="241450" y="5868115"/>
            <a:ext cx="3728980" cy="342010"/>
          </a:xfrm>
          <a:prstGeom prst="rect">
            <a:avLst/>
          </a:prstGeom>
          <a:solidFill>
            <a:schemeClr val="bg1"/>
          </a:solidFill>
          <a:ln>
            <a:noFill/>
          </a:ln>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400" dirty="0" smtClean="0"/>
              <a:t>Dipole installed in SHMS November 2016</a:t>
            </a:r>
            <a:endParaRPr lang="en-US" sz="1400" dirty="0"/>
          </a:p>
        </p:txBody>
      </p:sp>
      <p:sp>
        <p:nvSpPr>
          <p:cNvPr id="10" name="Title 1"/>
          <p:cNvSpPr txBox="1">
            <a:spLocks/>
          </p:cNvSpPr>
          <p:nvPr/>
        </p:nvSpPr>
        <p:spPr>
          <a:xfrm>
            <a:off x="4686300" y="5864368"/>
            <a:ext cx="4202566" cy="342010"/>
          </a:xfrm>
          <a:prstGeom prst="rect">
            <a:avLst/>
          </a:prstGeom>
          <a:solidFill>
            <a:schemeClr val="bg1"/>
          </a:solidFill>
          <a:ln>
            <a:noFill/>
          </a:ln>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400" dirty="0" smtClean="0"/>
              <a:t>Q3 expected in Norfolk, November 29, 2016</a:t>
            </a:r>
            <a:endParaRPr lang="en-US" sz="1400" dirty="0"/>
          </a:p>
        </p:txBody>
      </p:sp>
    </p:spTree>
    <p:extLst>
      <p:ext uri="{BB962C8B-B14F-4D97-AF65-F5344CB8AC3E}">
        <p14:creationId xmlns:p14="http://schemas.microsoft.com/office/powerpoint/2010/main" val="24345827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68300" y="-63500"/>
            <a:ext cx="8551863" cy="914400"/>
          </a:xfrm>
        </p:spPr>
        <p:txBody>
          <a:bodyPr/>
          <a:lstStyle/>
          <a:p>
            <a:pPr eaLnBrk="1" hangingPunct="1"/>
            <a:r>
              <a:rPr lang="en-US" altLang="en-US" smtClean="0"/>
              <a:t>12 GeV </a:t>
            </a:r>
            <a:r>
              <a:rPr lang="en-US" altLang="en-US" u="sng" smtClean="0">
                <a:solidFill>
                  <a:srgbClr val="008000"/>
                </a:solidFill>
              </a:rPr>
              <a:t>Project</a:t>
            </a:r>
            <a:r>
              <a:rPr lang="en-US" altLang="en-US" smtClean="0"/>
              <a:t>: University Detector Work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71883814"/>
              </p:ext>
            </p:extLst>
          </p:nvPr>
        </p:nvGraphicFramePr>
        <p:xfrm>
          <a:off x="194743" y="1002232"/>
          <a:ext cx="6450012" cy="5242016"/>
        </p:xfrm>
        <a:graphic>
          <a:graphicData uri="http://schemas.openxmlformats.org/drawingml/2006/table">
            <a:tbl>
              <a:tblPr firstRow="1" bandRow="1">
                <a:tableStyleId>{5C22544A-7EE6-4342-B048-85BDC9FD1C3A}</a:tableStyleId>
              </a:tblPr>
              <a:tblGrid>
                <a:gridCol w="781143"/>
                <a:gridCol w="2017582"/>
                <a:gridCol w="2422739"/>
                <a:gridCol w="1228548"/>
              </a:tblGrid>
              <a:tr h="365724">
                <a:tc>
                  <a:txBody>
                    <a:bodyPr/>
                    <a:lstStyle/>
                    <a:p>
                      <a:pPr algn="ctr"/>
                      <a:r>
                        <a:rPr lang="en-US" sz="1800" dirty="0" smtClean="0">
                          <a:solidFill>
                            <a:schemeClr val="tx1"/>
                          </a:solidFill>
                          <a:latin typeface="Arial" panose="020B0604020202020204" pitchFamily="34" charset="0"/>
                          <a:cs typeface="Arial" panose="020B0604020202020204" pitchFamily="34" charset="0"/>
                        </a:rPr>
                        <a:t>Hall</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800" dirty="0" smtClean="0">
                          <a:solidFill>
                            <a:schemeClr val="tx1"/>
                          </a:solidFill>
                          <a:latin typeface="Arial" panose="020B0604020202020204" pitchFamily="34" charset="0"/>
                          <a:cs typeface="Arial" panose="020B0604020202020204" pitchFamily="34" charset="0"/>
                        </a:rPr>
                        <a:t>University</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800" dirty="0" smtClean="0">
                          <a:solidFill>
                            <a:schemeClr val="tx1"/>
                          </a:solidFill>
                          <a:latin typeface="Arial" panose="020B0604020202020204" pitchFamily="34" charset="0"/>
                          <a:cs typeface="Arial" panose="020B0604020202020204" pitchFamily="34" charset="0"/>
                        </a:rPr>
                        <a:t>Activity</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800" dirty="0" smtClean="0">
                          <a:solidFill>
                            <a:schemeClr val="tx1"/>
                          </a:solidFill>
                          <a:latin typeface="Arial" panose="020B0604020202020204" pitchFamily="34" charset="0"/>
                          <a:cs typeface="Arial" panose="020B0604020202020204" pitchFamily="34" charset="0"/>
                        </a:rPr>
                        <a:t>Status</a:t>
                      </a:r>
                      <a:endParaRPr lang="en-US" sz="1800" dirty="0">
                        <a:solidFill>
                          <a:schemeClr val="tx1"/>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Idaho State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Drift Chamber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Old Dominion U</a:t>
                      </a: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Drift Chamber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U South</a:t>
                      </a:r>
                      <a:r>
                        <a:rPr lang="en-US" sz="1400" baseline="0" dirty="0" smtClean="0">
                          <a:latin typeface="Arial" panose="020B0604020202020204" pitchFamily="34" charset="0"/>
                          <a:cs typeface="Arial" panose="020B0604020202020204" pitchFamily="34" charset="0"/>
                        </a:rPr>
                        <a:t> Carolina</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TOF Counters</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solidFill>
                            <a:srgbClr val="0000FF"/>
                          </a:solidFill>
                          <a:latin typeface="Arial" panose="020B0604020202020204" pitchFamily="34" charset="0"/>
                          <a:cs typeface="Arial" panose="020B0604020202020204" pitchFamily="34" charset="0"/>
                        </a:rPr>
                        <a:t>Moscow State U (RU)</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SVT Testing</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Michigan</a:t>
                      </a:r>
                      <a:r>
                        <a:rPr lang="en-US" sz="1400" baseline="0" dirty="0" smtClean="0">
                          <a:latin typeface="Arial" panose="020B0604020202020204" pitchFamily="34" charset="0"/>
                          <a:cs typeface="Arial" panose="020B0604020202020204" pitchFamily="34" charset="0"/>
                        </a:rPr>
                        <a:t> State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HB Magnet</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C</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U Virginia</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Noble Gas Cerenkov</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solidFill>
                            <a:srgbClr val="0000FF"/>
                          </a:solidFill>
                          <a:latin typeface="Arial" panose="020B0604020202020204" pitchFamily="34" charset="0"/>
                          <a:cs typeface="Arial" panose="020B0604020202020204" pitchFamily="34" charset="0"/>
                        </a:rPr>
                        <a:t>U Athens (GR)</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dirty="0" smtClean="0">
                          <a:latin typeface="Arial" panose="020B0604020202020204" pitchFamily="34" charset="0"/>
                          <a:cs typeface="Arial" panose="020B0604020202020204" pitchFamily="34" charset="0"/>
                        </a:rPr>
                        <a:t>Monitoring BCAL, FCAL</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Carnegie Mellon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Central Drift Chamber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Catholic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Tagger Hodoscope</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U Connecticut</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Tagger Microscope</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3F9FA"/>
                    </a:solidFill>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Florida International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Start Counter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Florida State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TOF Counters</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Indiana U</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Forward Calorimeter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solidFill>
                            <a:srgbClr val="0000FF"/>
                          </a:solidFill>
                          <a:latin typeface="Arial" panose="020B0604020202020204" pitchFamily="34" charset="0"/>
                          <a:cs typeface="Arial" panose="020B0604020202020204" pitchFamily="34" charset="0"/>
                        </a:rPr>
                        <a:t>U Regina (CA)</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dirty="0" smtClean="0">
                          <a:latin typeface="Arial" panose="020B0604020202020204" pitchFamily="34" charset="0"/>
                          <a:cs typeface="Arial" panose="020B0604020202020204" pitchFamily="34" charset="0"/>
                        </a:rPr>
                        <a:t>Barrel Calorimeter</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solidFill>
                            <a:srgbClr val="0000FF"/>
                          </a:solidFill>
                          <a:latin typeface="Arial" panose="020B0604020202020204" pitchFamily="34" charset="0"/>
                          <a:cs typeface="Arial" panose="020B0604020202020204" pitchFamily="34" charset="0"/>
                        </a:rPr>
                        <a:t>U Santa Maria (CH)</a:t>
                      </a:r>
                      <a:endParaRPr lang="en-US" sz="1400" dirty="0">
                        <a:solidFill>
                          <a:srgbClr val="0000FF"/>
                        </a:solidFill>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SiPM, </a:t>
                      </a:r>
                      <a:r>
                        <a:rPr lang="en-US" sz="1400" dirty="0" err="1" smtClean="0">
                          <a:latin typeface="Arial" panose="020B0604020202020204" pitchFamily="34" charset="0"/>
                          <a:cs typeface="Arial" panose="020B0604020202020204" pitchFamily="34" charset="0"/>
                        </a:rPr>
                        <a:t>Lightguides</a:t>
                      </a:r>
                      <a:r>
                        <a:rPr lang="en-US" sz="1400" dirty="0" smtClean="0">
                          <a:latin typeface="Arial" panose="020B0604020202020204" pitchFamily="34" charset="0"/>
                          <a:cs typeface="Arial" panose="020B0604020202020204" pitchFamily="34" charset="0"/>
                        </a:rPr>
                        <a:t> for BCAL</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CCFFCC"/>
                    </a:solidFill>
                  </a:tcPr>
                </a:tc>
              </a:tr>
              <a:tr h="304765">
                <a:tc>
                  <a:txBody>
                    <a:bodyPr/>
                    <a:lstStyle/>
                    <a:p>
                      <a:pPr algn="ctr"/>
                      <a:r>
                        <a:rPr lang="en-US" sz="1400" dirty="0" smtClean="0">
                          <a:latin typeface="Arial" panose="020B0604020202020204" pitchFamily="34" charset="0"/>
                          <a:cs typeface="Arial" panose="020B0604020202020204" pitchFamily="34" charset="0"/>
                        </a:rPr>
                        <a:t>B, C, D</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U Massachusetts</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latin typeface="Arial" panose="020B0604020202020204" pitchFamily="34" charset="0"/>
                          <a:cs typeface="Arial" panose="020B0604020202020204" pitchFamily="34" charset="0"/>
                        </a:rPr>
                        <a:t>Electronics Testing</a:t>
                      </a:r>
                      <a:endParaRPr lang="en-US" sz="1400"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smtClean="0">
                          <a:latin typeface="Arial" panose="020B0604020202020204" pitchFamily="34" charset="0"/>
                          <a:cs typeface="Arial" panose="020B0604020202020204" pitchFamily="34" charset="0"/>
                        </a:rPr>
                        <a:t>Complete</a:t>
                      </a:r>
                      <a:endParaRPr lang="en-US" sz="1400" b="1" dirty="0">
                        <a:latin typeface="Arial" panose="020B0604020202020204" pitchFamily="34" charset="0"/>
                        <a:cs typeface="Arial" panose="020B0604020202020204" pitchFamily="34" charset="0"/>
                      </a:endParaRPr>
                    </a:p>
                  </a:txBody>
                  <a:tcPr marT="45704" marB="457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r>
            </a:tbl>
          </a:graphicData>
        </a:graphic>
      </p:graphicFrame>
      <p:sp>
        <p:nvSpPr>
          <p:cNvPr id="34916" name="TextBox 2"/>
          <p:cNvSpPr txBox="1">
            <a:spLocks noChangeArrowheads="1"/>
          </p:cNvSpPr>
          <p:nvPr/>
        </p:nvSpPr>
        <p:spPr bwMode="auto">
          <a:xfrm>
            <a:off x="6948573" y="2614273"/>
            <a:ext cx="2224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dirty="0">
                <a:solidFill>
                  <a:srgbClr val="7030A0"/>
                </a:solidFill>
              </a:rPr>
              <a:t>NSF-MRIs funded most</a:t>
            </a:r>
          </a:p>
          <a:p>
            <a:pPr eaLnBrk="1" hangingPunct="1">
              <a:spcBef>
                <a:spcPct val="0"/>
              </a:spcBef>
              <a:buFontTx/>
              <a:buNone/>
            </a:pPr>
            <a:r>
              <a:rPr lang="en-US" altLang="en-US" sz="1400" b="1" dirty="0">
                <a:solidFill>
                  <a:srgbClr val="7030A0"/>
                </a:solidFill>
              </a:rPr>
              <a:t>12 GeV Hall C Detectors</a:t>
            </a:r>
          </a:p>
        </p:txBody>
      </p:sp>
      <p:sp>
        <p:nvSpPr>
          <p:cNvPr id="34917" name="TextBox 4"/>
          <p:cNvSpPr txBox="1">
            <a:spLocks noChangeArrowheads="1"/>
          </p:cNvSpPr>
          <p:nvPr/>
        </p:nvSpPr>
        <p:spPr bwMode="auto">
          <a:xfrm rot="-1260000">
            <a:off x="6821367" y="3746500"/>
            <a:ext cx="2181225" cy="7381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dirty="0" err="1">
                <a:solidFill>
                  <a:srgbClr val="7030A0"/>
                </a:solidFill>
              </a:rPr>
              <a:t>Internat’l</a:t>
            </a:r>
            <a:r>
              <a:rPr lang="en-US" altLang="en-US" sz="1400" b="1" dirty="0">
                <a:solidFill>
                  <a:srgbClr val="7030A0"/>
                </a:solidFill>
              </a:rPr>
              <a:t> contributions </a:t>
            </a:r>
          </a:p>
          <a:p>
            <a:pPr eaLnBrk="1" hangingPunct="1">
              <a:spcBef>
                <a:spcPct val="0"/>
              </a:spcBef>
              <a:buFontTx/>
              <a:buNone/>
            </a:pPr>
            <a:r>
              <a:rPr lang="en-US" altLang="en-US" sz="1400" b="1" dirty="0">
                <a:solidFill>
                  <a:srgbClr val="7030A0"/>
                </a:solidFill>
              </a:rPr>
              <a:t>for detectors beyond </a:t>
            </a:r>
          </a:p>
          <a:p>
            <a:pPr eaLnBrk="1" hangingPunct="1">
              <a:spcBef>
                <a:spcPct val="0"/>
              </a:spcBef>
              <a:buFontTx/>
              <a:buNone/>
            </a:pPr>
            <a:r>
              <a:rPr lang="en-US" altLang="en-US" sz="1400" b="1" dirty="0">
                <a:solidFill>
                  <a:srgbClr val="7030A0"/>
                </a:solidFill>
              </a:rPr>
              <a:t>base equipment</a:t>
            </a:r>
          </a:p>
        </p:txBody>
      </p:sp>
      <p:sp>
        <p:nvSpPr>
          <p:cNvPr id="34918" name="TextBox 2"/>
          <p:cNvSpPr txBox="1">
            <a:spLocks noChangeArrowheads="1"/>
          </p:cNvSpPr>
          <p:nvPr/>
        </p:nvSpPr>
        <p:spPr bwMode="auto">
          <a:xfrm>
            <a:off x="6966035" y="1511300"/>
            <a:ext cx="2098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Arial" pitchFamily="34" charset="0"/>
                <a:cs typeface="Arial" pitchFamily="34" charset="0"/>
              </a:defRPr>
            </a:lvl1pPr>
            <a:lvl2pPr marL="742950" indent="-285750" eaLnBrk="0" hangingPunct="0">
              <a:spcBef>
                <a:spcPct val="20000"/>
              </a:spcBef>
              <a:buChar char="–"/>
              <a:defRPr sz="24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400">
                <a:solidFill>
                  <a:schemeClr val="tx1"/>
                </a:solidFill>
                <a:latin typeface="Arial" pitchFamily="34" charset="0"/>
                <a:cs typeface="Arial" pitchFamily="34" charset="0"/>
              </a:defRPr>
            </a:lvl4pPr>
            <a:lvl5pPr marL="2057400" indent="-228600" eaLnBrk="0" hangingPunct="0">
              <a:spcBef>
                <a:spcPct val="20000"/>
              </a:spcBef>
              <a:buChar char="»"/>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400">
                <a:solidFill>
                  <a:schemeClr val="tx1"/>
                </a:solidFill>
                <a:latin typeface="Arial" pitchFamily="34" charset="0"/>
                <a:cs typeface="Arial" pitchFamily="34" charset="0"/>
              </a:defRPr>
            </a:lvl9pPr>
          </a:lstStyle>
          <a:p>
            <a:pPr eaLnBrk="1" hangingPunct="1">
              <a:spcBef>
                <a:spcPct val="0"/>
              </a:spcBef>
              <a:buFontTx/>
              <a:buNone/>
            </a:pPr>
            <a:r>
              <a:rPr lang="en-US" altLang="en-US" sz="1400" b="1" dirty="0">
                <a:solidFill>
                  <a:srgbClr val="7030A0"/>
                </a:solidFill>
              </a:rPr>
              <a:t>NSF-MRIs funded </a:t>
            </a:r>
          </a:p>
          <a:p>
            <a:pPr eaLnBrk="1" hangingPunct="1">
              <a:spcBef>
                <a:spcPct val="0"/>
              </a:spcBef>
              <a:buFontTx/>
              <a:buNone/>
            </a:pPr>
            <a:r>
              <a:rPr lang="en-US" altLang="en-US" sz="1400" b="1" dirty="0">
                <a:solidFill>
                  <a:srgbClr val="7030A0"/>
                </a:solidFill>
              </a:rPr>
              <a:t>Hall B PCAL Detector,</a:t>
            </a:r>
          </a:p>
          <a:p>
            <a:pPr eaLnBrk="1" hangingPunct="1">
              <a:spcBef>
                <a:spcPct val="0"/>
              </a:spcBef>
              <a:buFontTx/>
              <a:buNone/>
            </a:pPr>
            <a:r>
              <a:rPr lang="en-US" altLang="en-US" sz="1400" b="1" dirty="0">
                <a:solidFill>
                  <a:srgbClr val="7030A0"/>
                </a:solidFill>
              </a:rPr>
              <a:t>Long. Polarized Target</a:t>
            </a:r>
          </a:p>
        </p:txBody>
      </p:sp>
    </p:spTree>
    <p:extLst>
      <p:ext uri="{BB962C8B-B14F-4D97-AF65-F5344CB8AC3E}">
        <p14:creationId xmlns:p14="http://schemas.microsoft.com/office/powerpoint/2010/main" val="3942951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 for Theory and Computation</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7678" y="575826"/>
            <a:ext cx="2871466" cy="3552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0050" y="3344237"/>
            <a:ext cx="7696200" cy="2862322"/>
          </a:xfrm>
          <a:prstGeom prst="rect">
            <a:avLst/>
          </a:prstGeom>
          <a:noFill/>
        </p:spPr>
        <p:txBody>
          <a:bodyPr wrap="square" rtlCol="0">
            <a:spAutoFit/>
          </a:bodyPr>
          <a:lstStyle/>
          <a:p>
            <a:r>
              <a:rPr lang="en-US" sz="2000" b="1" dirty="0" smtClean="0">
                <a:solidFill>
                  <a:srgbClr val="002060"/>
                </a:solidFill>
                <a:latin typeface="Arial" pitchFamily="34" charset="0"/>
                <a:cs typeface="Arial" pitchFamily="34" charset="0"/>
              </a:rPr>
              <a:t>Started at </a:t>
            </a:r>
            <a:r>
              <a:rPr lang="en-US" sz="2000" b="1" dirty="0" err="1" smtClean="0">
                <a:solidFill>
                  <a:srgbClr val="002060"/>
                </a:solidFill>
                <a:latin typeface="Arial" pitchFamily="34" charset="0"/>
                <a:cs typeface="Arial" pitchFamily="34" charset="0"/>
              </a:rPr>
              <a:t>JLab</a:t>
            </a:r>
            <a:r>
              <a:rPr lang="en-US" sz="2000" b="1" dirty="0" smtClean="0">
                <a:solidFill>
                  <a:srgbClr val="002060"/>
                </a:solidFill>
                <a:latin typeface="Arial" pitchFamily="34" charset="0"/>
                <a:cs typeface="Arial" pitchFamily="34" charset="0"/>
              </a:rPr>
              <a:t> October 2, 2016.</a:t>
            </a:r>
          </a:p>
          <a:p>
            <a:endParaRPr lang="en-US" sz="2000" b="1" dirty="0" smtClean="0">
              <a:solidFill>
                <a:srgbClr val="002060"/>
              </a:solidFill>
              <a:latin typeface="Arial" pitchFamily="34" charset="0"/>
              <a:cs typeface="Arial" pitchFamily="34" charset="0"/>
            </a:endParaRPr>
          </a:p>
          <a:p>
            <a:endParaRPr lang="en-US" sz="2000" b="1" u="sng" dirty="0">
              <a:solidFill>
                <a:srgbClr val="002060"/>
              </a:solidFill>
              <a:latin typeface="Arial" pitchFamily="34" charset="0"/>
              <a:cs typeface="Arial" pitchFamily="34" charset="0"/>
            </a:endParaRPr>
          </a:p>
          <a:p>
            <a:r>
              <a:rPr lang="en-US" sz="2000" b="1" u="sng" dirty="0" smtClean="0">
                <a:solidFill>
                  <a:srgbClr val="002060"/>
                </a:solidFill>
                <a:latin typeface="Arial" pitchFamily="34" charset="0"/>
                <a:cs typeface="Arial" pitchFamily="34" charset="0"/>
              </a:rPr>
              <a:t>Search committee</a:t>
            </a:r>
            <a:r>
              <a:rPr lang="en-US" sz="2000" b="1" dirty="0" smtClean="0">
                <a:solidFill>
                  <a:srgbClr val="002060"/>
                </a:solidFill>
                <a:latin typeface="Arial" pitchFamily="34" charset="0"/>
                <a:cs typeface="Arial" pitchFamily="34" charset="0"/>
              </a:rPr>
              <a:t> (many thanks):</a:t>
            </a:r>
            <a:endParaRPr lang="en-US" sz="2000" b="1" u="sng" dirty="0" smtClean="0">
              <a:solidFill>
                <a:srgbClr val="002060"/>
              </a:solidFill>
              <a:latin typeface="Arial" pitchFamily="34" charset="0"/>
              <a:cs typeface="Arial" pitchFamily="34" charset="0"/>
            </a:endParaRPr>
          </a:p>
          <a:p>
            <a:endParaRPr lang="en-US" sz="2000" b="1" u="sng" dirty="0" smtClean="0">
              <a:solidFill>
                <a:srgbClr val="002060"/>
              </a:solidFill>
              <a:latin typeface="Arial" pitchFamily="34" charset="0"/>
              <a:cs typeface="Arial" pitchFamily="34" charset="0"/>
            </a:endParaRPr>
          </a:p>
          <a:p>
            <a:r>
              <a:rPr lang="en-US" sz="2000" b="1" dirty="0" smtClean="0">
                <a:solidFill>
                  <a:srgbClr val="C00000"/>
                </a:solidFill>
                <a:latin typeface="Arial" pitchFamily="34" charset="0"/>
                <a:cs typeface="Arial" pitchFamily="34" charset="0"/>
              </a:rPr>
              <a:t>Co-chairs:</a:t>
            </a:r>
            <a:r>
              <a:rPr lang="en-US" sz="2000" b="1" dirty="0" smtClean="0">
                <a:solidFill>
                  <a:srgbClr val="002060"/>
                </a:solidFill>
                <a:latin typeface="Arial" pitchFamily="34" charset="0"/>
                <a:cs typeface="Arial" pitchFamily="34" charset="0"/>
              </a:rPr>
              <a:t> </a:t>
            </a:r>
            <a:r>
              <a:rPr lang="en-US" sz="2000" b="1" dirty="0">
                <a:solidFill>
                  <a:srgbClr val="002060"/>
                </a:solidFill>
                <a:latin typeface="Arial" pitchFamily="34" charset="0"/>
                <a:cs typeface="Arial" pitchFamily="34" charset="0"/>
              </a:rPr>
              <a:t>Joe Carlson, LANL &amp; Bob McKeown, Jefferson Lab</a:t>
            </a:r>
          </a:p>
          <a:p>
            <a:r>
              <a:rPr lang="en-US" sz="2000" b="1" dirty="0" smtClean="0">
                <a:solidFill>
                  <a:srgbClr val="C00000"/>
                </a:solidFill>
                <a:latin typeface="Arial" pitchFamily="34" charset="0"/>
                <a:cs typeface="Arial" pitchFamily="34" charset="0"/>
              </a:rPr>
              <a:t>Members:</a:t>
            </a:r>
            <a:r>
              <a:rPr lang="en-US" sz="2000" b="1" dirty="0" smtClean="0">
                <a:solidFill>
                  <a:srgbClr val="002060"/>
                </a:solidFill>
                <a:latin typeface="Arial" pitchFamily="34" charset="0"/>
                <a:cs typeface="Arial" pitchFamily="34" charset="0"/>
              </a:rPr>
              <a:t>  </a:t>
            </a:r>
            <a:r>
              <a:rPr lang="en-US" sz="2000" b="1" dirty="0">
                <a:solidFill>
                  <a:srgbClr val="002060"/>
                </a:solidFill>
                <a:latin typeface="Arial" pitchFamily="34" charset="0"/>
                <a:cs typeface="Arial" pitchFamily="34" charset="0"/>
              </a:rPr>
              <a:t>Charlotte </a:t>
            </a:r>
            <a:r>
              <a:rPr lang="en-US" sz="2000" b="1" dirty="0" err="1">
                <a:solidFill>
                  <a:srgbClr val="002060"/>
                </a:solidFill>
                <a:latin typeface="Arial" pitchFamily="34" charset="0"/>
                <a:cs typeface="Arial" pitchFamily="34" charset="0"/>
              </a:rPr>
              <a:t>Elster</a:t>
            </a:r>
            <a:r>
              <a:rPr lang="en-US" sz="2000" b="1" dirty="0">
                <a:solidFill>
                  <a:srgbClr val="002060"/>
                </a:solidFill>
                <a:latin typeface="Arial" pitchFamily="34" charset="0"/>
                <a:cs typeface="Arial" pitchFamily="34" charset="0"/>
              </a:rPr>
              <a:t> (Ohio U.), Franz Gross (Jefferson Lab emeritus), </a:t>
            </a:r>
            <a:r>
              <a:rPr lang="en-US" sz="2000" b="1" dirty="0" err="1">
                <a:solidFill>
                  <a:srgbClr val="002060"/>
                </a:solidFill>
                <a:latin typeface="Arial" pitchFamily="34" charset="0"/>
                <a:cs typeface="Arial" pitchFamily="34" charset="0"/>
              </a:rPr>
              <a:t>Frithjof</a:t>
            </a:r>
            <a:r>
              <a:rPr lang="en-US" sz="2000" b="1" dirty="0">
                <a:solidFill>
                  <a:srgbClr val="002060"/>
                </a:solidFill>
                <a:latin typeface="Arial" pitchFamily="34" charset="0"/>
                <a:cs typeface="Arial" pitchFamily="34" charset="0"/>
              </a:rPr>
              <a:t> </a:t>
            </a:r>
            <a:r>
              <a:rPr lang="en-US" sz="2000" b="1" dirty="0" err="1">
                <a:solidFill>
                  <a:srgbClr val="002060"/>
                </a:solidFill>
                <a:latin typeface="Arial" pitchFamily="34" charset="0"/>
                <a:cs typeface="Arial" pitchFamily="34" charset="0"/>
              </a:rPr>
              <a:t>Karsch</a:t>
            </a:r>
            <a:r>
              <a:rPr lang="en-US" sz="2000" b="1" dirty="0">
                <a:solidFill>
                  <a:srgbClr val="002060"/>
                </a:solidFill>
                <a:latin typeface="Arial" pitchFamily="34" charset="0"/>
                <a:cs typeface="Arial" pitchFamily="34" charset="0"/>
              </a:rPr>
              <a:t> (Bielefeld U. &amp; BNL), Krishna </a:t>
            </a:r>
            <a:r>
              <a:rPr lang="en-US" sz="2000" b="1" dirty="0" err="1">
                <a:solidFill>
                  <a:srgbClr val="002060"/>
                </a:solidFill>
                <a:latin typeface="Arial" pitchFamily="34" charset="0"/>
                <a:cs typeface="Arial" pitchFamily="34" charset="0"/>
              </a:rPr>
              <a:t>Rajagopal</a:t>
            </a:r>
            <a:r>
              <a:rPr lang="en-US" sz="2000" b="1" dirty="0">
                <a:solidFill>
                  <a:srgbClr val="002060"/>
                </a:solidFill>
                <a:latin typeface="Arial" pitchFamily="34" charset="0"/>
                <a:cs typeface="Arial" pitchFamily="34" charset="0"/>
              </a:rPr>
              <a:t> (MIT), and Feng Yuan (LBNL) </a:t>
            </a:r>
          </a:p>
        </p:txBody>
      </p:sp>
      <p:sp>
        <p:nvSpPr>
          <p:cNvPr id="6" name="TextBox 5"/>
          <p:cNvSpPr txBox="1"/>
          <p:nvPr/>
        </p:nvSpPr>
        <p:spPr>
          <a:xfrm>
            <a:off x="2232872" y="1600200"/>
            <a:ext cx="2180405" cy="523220"/>
          </a:xfrm>
          <a:prstGeom prst="rect">
            <a:avLst/>
          </a:prstGeom>
          <a:noFill/>
        </p:spPr>
        <p:txBody>
          <a:bodyPr wrap="none" rtlCol="0">
            <a:spAutoFit/>
          </a:bodyPr>
          <a:lstStyle/>
          <a:p>
            <a:r>
              <a:rPr lang="en-US" sz="2800" b="1" dirty="0" err="1" smtClean="0">
                <a:solidFill>
                  <a:srgbClr val="002060"/>
                </a:solidFill>
                <a:latin typeface="Arial" pitchFamily="34" charset="0"/>
                <a:cs typeface="Arial" pitchFamily="34" charset="0"/>
              </a:rPr>
              <a:t>Jianwei</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Qiu</a:t>
            </a:r>
            <a:endParaRPr lang="en-US" sz="2800" b="1" dirty="0" smtClean="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436050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772"/>
            <a:ext cx="7772400" cy="685800"/>
          </a:xfrm>
        </p:spPr>
        <p:txBody>
          <a:bodyPr/>
          <a:lstStyle/>
          <a:p>
            <a:r>
              <a:rPr lang="en-US" dirty="0" smtClean="0"/>
              <a:t> </a:t>
            </a:r>
            <a:r>
              <a:rPr lang="en-US" dirty="0" err="1" smtClean="0"/>
              <a:t>GlueX</a:t>
            </a:r>
            <a:r>
              <a:rPr lang="en-US" dirty="0" smtClean="0"/>
              <a:t> in Hall D</a:t>
            </a:r>
            <a:endParaRPr lang="en-US" dirty="0"/>
          </a:p>
        </p:txBody>
      </p:sp>
      <p:pic>
        <p:nvPicPr>
          <p:cNvPr id="3" name="Picture 2" descr="detector_labels_noplu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90600"/>
            <a:ext cx="4398719" cy="2743200"/>
          </a:xfrm>
          <a:prstGeom prst="rect">
            <a:avLst/>
          </a:prstGeom>
        </p:spPr>
      </p:pic>
      <p:sp>
        <p:nvSpPr>
          <p:cNvPr id="9" name="TextBox 8"/>
          <p:cNvSpPr txBox="1"/>
          <p:nvPr/>
        </p:nvSpPr>
        <p:spPr>
          <a:xfrm>
            <a:off x="275401" y="4114800"/>
            <a:ext cx="5181600" cy="1426031"/>
          </a:xfrm>
          <a:prstGeom prst="rect">
            <a:avLst/>
          </a:prstGeom>
          <a:noFill/>
        </p:spPr>
        <p:txBody>
          <a:bodyPr wrap="square" rtlCol="0">
            <a:spAutoFit/>
          </a:bodyPr>
          <a:lstStyle/>
          <a:p>
            <a:pPr marL="342900" indent="-342900">
              <a:spcAft>
                <a:spcPts val="230"/>
              </a:spcAft>
              <a:buClr>
                <a:srgbClr val="002060"/>
              </a:buClr>
              <a:buFont typeface="Arial" panose="020B0604020202020204" pitchFamily="34" charset="0"/>
              <a:buChar char="•"/>
            </a:pPr>
            <a:r>
              <a:rPr lang="en-US" sz="1600" b="1" dirty="0" smtClean="0">
                <a:solidFill>
                  <a:srgbClr val="C00000"/>
                </a:solidFill>
                <a:latin typeface="Arial" pitchFamily="34" charset="0"/>
                <a:cs typeface="Arial" pitchFamily="34" charset="0"/>
              </a:rPr>
              <a:t> </a:t>
            </a:r>
            <a:r>
              <a:rPr lang="en-US" sz="1600" b="1" dirty="0" smtClean="0">
                <a:solidFill>
                  <a:srgbClr val="0033CC"/>
                </a:solidFill>
                <a:latin typeface="Arial" pitchFamily="34" charset="0"/>
                <a:cs typeface="Arial" pitchFamily="34" charset="0"/>
              </a:rPr>
              <a:t>New experiment to study quark confinement </a:t>
            </a:r>
          </a:p>
          <a:p>
            <a:pPr marL="342900" indent="-342900">
              <a:spcAft>
                <a:spcPts val="230"/>
              </a:spcAft>
              <a:buClr>
                <a:srgbClr val="002060"/>
              </a:buClr>
              <a:buFont typeface="Arial" panose="020B0604020202020204" pitchFamily="34" charset="0"/>
              <a:buChar char="•"/>
            </a:pPr>
            <a:r>
              <a:rPr lang="en-US" sz="1600" b="1" dirty="0">
                <a:solidFill>
                  <a:srgbClr val="0033CC"/>
                </a:solidFill>
                <a:latin typeface="Arial" pitchFamily="34" charset="0"/>
                <a:cs typeface="Arial" pitchFamily="34" charset="0"/>
              </a:rPr>
              <a:t> </a:t>
            </a:r>
            <a:r>
              <a:rPr lang="en-US" sz="1600" b="1" dirty="0" smtClean="0">
                <a:solidFill>
                  <a:srgbClr val="0033CC"/>
                </a:solidFill>
                <a:latin typeface="Arial" pitchFamily="34" charset="0"/>
                <a:cs typeface="Arial" pitchFamily="34" charset="0"/>
              </a:rPr>
              <a:t>Commissioning complete</a:t>
            </a:r>
            <a:endParaRPr lang="en-US" sz="1600" b="1" dirty="0">
              <a:solidFill>
                <a:srgbClr val="0033CC"/>
              </a:solidFill>
              <a:latin typeface="Arial" pitchFamily="34" charset="0"/>
              <a:cs typeface="Arial" pitchFamily="34" charset="0"/>
            </a:endParaRPr>
          </a:p>
          <a:p>
            <a:pPr marL="342900" indent="-342900">
              <a:spcAft>
                <a:spcPts val="230"/>
              </a:spcAft>
              <a:buClr>
                <a:srgbClr val="002060"/>
              </a:buClr>
              <a:buFont typeface="Arial" panose="020B0604020202020204" pitchFamily="34" charset="0"/>
              <a:buChar char="•"/>
            </a:pPr>
            <a:r>
              <a:rPr lang="en-US" sz="1600" b="1" dirty="0" smtClean="0">
                <a:solidFill>
                  <a:srgbClr val="0033CC"/>
                </a:solidFill>
                <a:latin typeface="Arial" pitchFamily="34" charset="0"/>
                <a:cs typeface="Arial" pitchFamily="34" charset="0"/>
              </a:rPr>
              <a:t> Detector functioning well</a:t>
            </a:r>
          </a:p>
          <a:p>
            <a:pPr marL="342900" indent="-342900">
              <a:spcAft>
                <a:spcPts val="230"/>
              </a:spcAft>
              <a:buClr>
                <a:srgbClr val="002060"/>
              </a:buClr>
              <a:buFont typeface="Arial" panose="020B0604020202020204" pitchFamily="34" charset="0"/>
              <a:buChar char="•"/>
            </a:pPr>
            <a:r>
              <a:rPr lang="en-US" sz="1600" b="1" dirty="0">
                <a:solidFill>
                  <a:srgbClr val="0033CC"/>
                </a:solidFill>
                <a:latin typeface="Arial" pitchFamily="34" charset="0"/>
                <a:cs typeface="Arial" pitchFamily="34" charset="0"/>
              </a:rPr>
              <a:t> </a:t>
            </a:r>
            <a:r>
              <a:rPr lang="en-US" sz="1600" b="1" dirty="0" smtClean="0">
                <a:solidFill>
                  <a:srgbClr val="0033CC"/>
                </a:solidFill>
                <a:latin typeface="Arial" pitchFamily="34" charset="0"/>
                <a:cs typeface="Arial" pitchFamily="34" charset="0"/>
              </a:rPr>
              <a:t>Production data-taking started</a:t>
            </a:r>
          </a:p>
          <a:p>
            <a:pPr marL="342900" indent="-342900">
              <a:buClr>
                <a:srgbClr val="002060"/>
              </a:buClr>
              <a:buFont typeface="Arial" panose="020B0604020202020204" pitchFamily="34" charset="0"/>
              <a:buChar char="•"/>
            </a:pPr>
            <a:r>
              <a:rPr lang="en-US" sz="1600" b="1" dirty="0">
                <a:solidFill>
                  <a:srgbClr val="0033CC"/>
                </a:solidFill>
                <a:latin typeface="Arial" pitchFamily="34" charset="0"/>
                <a:cs typeface="Arial" pitchFamily="34" charset="0"/>
              </a:rPr>
              <a:t> </a:t>
            </a:r>
            <a:r>
              <a:rPr lang="en-US" sz="1600" b="1" dirty="0" smtClean="0">
                <a:solidFill>
                  <a:srgbClr val="0033CC"/>
                </a:solidFill>
                <a:latin typeface="Arial" pitchFamily="34" charset="0"/>
                <a:cs typeface="Arial" pitchFamily="34" charset="0"/>
              </a:rPr>
              <a:t>Poised to discover exotic hybrid mesons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990600"/>
            <a:ext cx="3626271" cy="2417736"/>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pid.pdf"/>
          <p:cNvPicPr>
            <a:picLocks noChangeAspect="1"/>
          </p:cNvPicPr>
          <p:nvPr/>
        </p:nvPicPr>
        <p:blipFill rotWithShape="1">
          <a:blip r:embed="rId5" cstate="email">
            <a:extLst>
              <a:ext uri="{28A0092B-C50C-407E-A947-70E740481C1C}">
                <a14:useLocalDpi xmlns:a14="http://schemas.microsoft.com/office/drawing/2010/main" val="0"/>
              </a:ext>
            </a:extLst>
          </a:blip>
          <a:srcRect r="51795" b="48428"/>
          <a:stretch/>
        </p:blipFill>
        <p:spPr>
          <a:xfrm>
            <a:off x="5257800" y="3429000"/>
            <a:ext cx="3686999" cy="3083560"/>
          </a:xfrm>
          <a:prstGeom prst="rect">
            <a:avLst/>
          </a:prstGeom>
        </p:spPr>
      </p:pic>
    </p:spTree>
    <p:extLst>
      <p:ext uri="{BB962C8B-B14F-4D97-AF65-F5344CB8AC3E}">
        <p14:creationId xmlns:p14="http://schemas.microsoft.com/office/powerpoint/2010/main" val="2673607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World Record High Polarization Photocathode</a:t>
            </a:r>
            <a:endParaRPr lang="en-US" sz="3200" dirty="0"/>
          </a:p>
        </p:txBody>
      </p:sp>
      <p:sp>
        <p:nvSpPr>
          <p:cNvPr id="3" name="Slide Number Placeholder 2"/>
          <p:cNvSpPr>
            <a:spLocks noGrp="1"/>
          </p:cNvSpPr>
          <p:nvPr>
            <p:ph type="sldNum" sz="quarter" idx="4294967295"/>
          </p:nvPr>
        </p:nvSpPr>
        <p:spPr>
          <a:xfrm>
            <a:off x="8286750" y="6465888"/>
            <a:ext cx="857250" cy="365125"/>
          </a:xfrm>
          <a:prstGeom prst="rect">
            <a:avLst/>
          </a:prstGeom>
        </p:spPr>
        <p:txBody>
          <a:bodyPr/>
          <a:lstStyle/>
          <a:p>
            <a:fld id="{B58F48A6-A3E1-4848-9AC3-B43F560BE4FE}" type="slidenum">
              <a:rPr lang="en-US" smtClean="0">
                <a:solidFill>
                  <a:prstClr val="white"/>
                </a:solidFill>
              </a:rPr>
              <a:pPr/>
              <a:t>31</a:t>
            </a:fld>
            <a:endParaRPr lang="en-US" dirty="0">
              <a:solidFill>
                <a:prstClr val="white"/>
              </a:solidFill>
            </a:endParaRPr>
          </a:p>
        </p:txBody>
      </p:sp>
      <p:sp>
        <p:nvSpPr>
          <p:cNvPr id="5" name="Text Placeholder 4"/>
          <p:cNvSpPr>
            <a:spLocks noGrp="1"/>
          </p:cNvSpPr>
          <p:nvPr>
            <p:ph type="body" sz="quarter" idx="4294967295"/>
          </p:nvPr>
        </p:nvSpPr>
        <p:spPr>
          <a:xfrm>
            <a:off x="0" y="917575"/>
            <a:ext cx="5945188" cy="3429000"/>
          </a:xfrm>
        </p:spPr>
        <p:txBody>
          <a:bodyPr>
            <a:noAutofit/>
          </a:bodyPr>
          <a:lstStyle/>
          <a:p>
            <a:pPr>
              <a:spcBef>
                <a:spcPts val="600"/>
              </a:spcBef>
              <a:buClr>
                <a:schemeClr val="tx1"/>
              </a:buClr>
            </a:pPr>
            <a:r>
              <a:rPr lang="en-US" sz="2000" dirty="0" smtClean="0"/>
              <a:t>6.4% QE &amp; 84% polarization at 776 </a:t>
            </a:r>
            <a:r>
              <a:rPr lang="en-US" sz="2000" dirty="0"/>
              <a:t>nm </a:t>
            </a:r>
            <a:r>
              <a:rPr lang="en-US" sz="2000" dirty="0" smtClean="0"/>
              <a:t>from strained </a:t>
            </a:r>
            <a:r>
              <a:rPr lang="en-US" sz="2000" dirty="0"/>
              <a:t>GaAs/</a:t>
            </a:r>
            <a:r>
              <a:rPr lang="en-US" sz="2000" dirty="0" err="1"/>
              <a:t>GaAsP</a:t>
            </a:r>
            <a:r>
              <a:rPr lang="en-US" sz="2000" dirty="0"/>
              <a:t> </a:t>
            </a:r>
            <a:r>
              <a:rPr lang="en-US" sz="2000" dirty="0" err="1"/>
              <a:t>superlattice</a:t>
            </a:r>
            <a:r>
              <a:rPr lang="en-US" sz="2000" dirty="0"/>
              <a:t> photocathode with </a:t>
            </a:r>
            <a:r>
              <a:rPr lang="en-US" sz="2000" dirty="0" err="1"/>
              <a:t>GaAsP</a:t>
            </a:r>
            <a:r>
              <a:rPr lang="en-US" sz="2000" dirty="0"/>
              <a:t>/</a:t>
            </a:r>
            <a:r>
              <a:rPr lang="en-US" sz="2000" dirty="0" err="1" smtClean="0"/>
              <a:t>AlAsP</a:t>
            </a:r>
            <a:r>
              <a:rPr lang="en-US" sz="2000" dirty="0" smtClean="0"/>
              <a:t> </a:t>
            </a:r>
            <a:r>
              <a:rPr lang="en-US" sz="2000" b="1" i="1" dirty="0"/>
              <a:t>Distributed Bragg Reflector</a:t>
            </a:r>
            <a:r>
              <a:rPr lang="en-US" sz="2000" i="1" dirty="0"/>
              <a:t> </a:t>
            </a:r>
            <a:r>
              <a:rPr lang="en-US" sz="2000" dirty="0" smtClean="0"/>
              <a:t>(DBR)</a:t>
            </a:r>
          </a:p>
          <a:p>
            <a:pPr>
              <a:spcBef>
                <a:spcPts val="0"/>
              </a:spcBef>
              <a:buClr>
                <a:schemeClr val="tx1"/>
              </a:buClr>
            </a:pPr>
            <a:endParaRPr lang="en-US" sz="1100" dirty="0" smtClean="0"/>
          </a:p>
          <a:p>
            <a:pPr>
              <a:spcBef>
                <a:spcPts val="600"/>
              </a:spcBef>
              <a:buClr>
                <a:schemeClr val="tx1"/>
              </a:buClr>
            </a:pPr>
            <a:r>
              <a:rPr lang="en-US" sz="2000" dirty="0"/>
              <a:t>T</a:t>
            </a:r>
            <a:r>
              <a:rPr lang="en-US" sz="2000" dirty="0" smtClean="0"/>
              <a:t>he </a:t>
            </a:r>
            <a:r>
              <a:rPr lang="en-US" sz="2000" dirty="0"/>
              <a:t>highest </a:t>
            </a:r>
            <a:r>
              <a:rPr lang="en-US" sz="2000" dirty="0" smtClean="0"/>
              <a:t>QE &amp; FOM </a:t>
            </a:r>
            <a:r>
              <a:rPr lang="en-US" sz="2000" dirty="0"/>
              <a:t>of any reported </a:t>
            </a:r>
            <a:r>
              <a:rPr lang="en-US" sz="2000" dirty="0" smtClean="0"/>
              <a:t>high polarization </a:t>
            </a:r>
            <a:r>
              <a:rPr lang="en-US" sz="2000" dirty="0"/>
              <a:t>photocathode </a:t>
            </a:r>
            <a:r>
              <a:rPr lang="en-US" sz="2000" dirty="0" smtClean="0"/>
              <a:t> </a:t>
            </a:r>
          </a:p>
          <a:p>
            <a:pPr>
              <a:spcBef>
                <a:spcPts val="0"/>
              </a:spcBef>
              <a:buClr>
                <a:schemeClr val="tx1"/>
              </a:buClr>
            </a:pPr>
            <a:endParaRPr lang="en-US" sz="1100" dirty="0"/>
          </a:p>
          <a:p>
            <a:pPr>
              <a:spcBef>
                <a:spcPts val="600"/>
              </a:spcBef>
              <a:buClr>
                <a:schemeClr val="tx1"/>
              </a:buClr>
            </a:pPr>
            <a:r>
              <a:rPr lang="en-US" sz="2000" dirty="0" smtClean="0"/>
              <a:t>Possible to improve both QE &amp; Pol</a:t>
            </a:r>
          </a:p>
          <a:p>
            <a:pPr>
              <a:spcBef>
                <a:spcPts val="0"/>
              </a:spcBef>
              <a:buClr>
                <a:schemeClr val="tx1"/>
              </a:buClr>
            </a:pPr>
            <a:endParaRPr lang="en-US" sz="1100" dirty="0" smtClean="0"/>
          </a:p>
          <a:p>
            <a:pPr>
              <a:spcBef>
                <a:spcPts val="600"/>
              </a:spcBef>
              <a:buClr>
                <a:schemeClr val="tx1"/>
              </a:buClr>
            </a:pPr>
            <a:r>
              <a:rPr lang="en-US" sz="2000" dirty="0" smtClean="0"/>
              <a:t>SBIR partnership</a:t>
            </a:r>
            <a:endParaRPr lang="en-US" sz="2400" dirty="0" smtClean="0"/>
          </a:p>
          <a:p>
            <a:pPr marL="0" indent="0">
              <a:spcBef>
                <a:spcPts val="600"/>
              </a:spcBef>
              <a:buNone/>
            </a:pPr>
            <a:endParaRPr lang="en-US" sz="1600" dirty="0" smtClean="0"/>
          </a:p>
        </p:txBody>
      </p:sp>
      <p:sp>
        <p:nvSpPr>
          <p:cNvPr id="8" name="Rectangle 7"/>
          <p:cNvSpPr/>
          <p:nvPr/>
        </p:nvSpPr>
        <p:spPr>
          <a:xfrm>
            <a:off x="223520" y="6157347"/>
            <a:ext cx="8920480" cy="292388"/>
          </a:xfrm>
          <a:prstGeom prst="rect">
            <a:avLst/>
          </a:prstGeom>
        </p:spPr>
        <p:txBody>
          <a:bodyPr wrap="square">
            <a:spAutoFit/>
          </a:bodyPr>
          <a:lstStyle/>
          <a:p>
            <a:pPr defTabSz="457200"/>
            <a:r>
              <a:rPr lang="en-US" sz="1300" dirty="0">
                <a:solidFill>
                  <a:prstClr val="black"/>
                </a:solidFill>
                <a:latin typeface="Arial" panose="020B0604020202020204" pitchFamily="34" charset="0"/>
                <a:cs typeface="Arial" panose="020B0604020202020204" pitchFamily="34" charset="0"/>
              </a:rPr>
              <a:t>Paper ready for SPIN and APL submission</a:t>
            </a:r>
            <a:r>
              <a:rPr lang="en-US" sz="1300" dirty="0" smtClean="0">
                <a:solidFill>
                  <a:prstClr val="black"/>
                </a:solidFill>
                <a:latin typeface="Arial" panose="020B0604020202020204" pitchFamily="34" charset="0"/>
                <a:cs typeface="Arial" panose="020B0604020202020204" pitchFamily="34" charset="0"/>
              </a:rPr>
              <a:t>: </a:t>
            </a:r>
            <a:r>
              <a:rPr lang="en-US" sz="1300" dirty="0">
                <a:solidFill>
                  <a:prstClr val="black"/>
                </a:solidFill>
                <a:latin typeface="Arial" panose="020B0604020202020204" pitchFamily="34" charset="0"/>
                <a:cs typeface="Arial" panose="020B0604020202020204" pitchFamily="34" charset="0"/>
              </a:rPr>
              <a:t>W. Liu, S. Zhang, </a:t>
            </a:r>
            <a:r>
              <a:rPr lang="en-US" sz="1300" dirty="0" smtClean="0">
                <a:solidFill>
                  <a:prstClr val="black"/>
                </a:solidFill>
                <a:latin typeface="Arial" panose="020B0604020202020204" pitchFamily="34" charset="0"/>
                <a:cs typeface="Arial" panose="020B0604020202020204" pitchFamily="34" charset="0"/>
              </a:rPr>
              <a:t>M</a:t>
            </a:r>
            <a:r>
              <a:rPr lang="en-US" sz="1300" dirty="0">
                <a:solidFill>
                  <a:prstClr val="black"/>
                </a:solidFill>
                <a:latin typeface="Arial" panose="020B0604020202020204" pitchFamily="34" charset="0"/>
                <a:cs typeface="Arial" panose="020B0604020202020204" pitchFamily="34" charset="0"/>
              </a:rPr>
              <a:t>. </a:t>
            </a:r>
            <a:r>
              <a:rPr lang="en-US" sz="1300" dirty="0" err="1" smtClean="0">
                <a:solidFill>
                  <a:prstClr val="black"/>
                </a:solidFill>
                <a:latin typeface="Arial" panose="020B0604020202020204" pitchFamily="34" charset="0"/>
                <a:cs typeface="Arial" panose="020B0604020202020204" pitchFamily="34" charset="0"/>
              </a:rPr>
              <a:t>Stutzman</a:t>
            </a:r>
            <a:r>
              <a:rPr lang="en-US" sz="1300" dirty="0">
                <a:solidFill>
                  <a:prstClr val="black"/>
                </a:solidFill>
                <a:latin typeface="Arial" panose="020B0604020202020204" pitchFamily="34" charset="0"/>
                <a:cs typeface="Arial" panose="020B0604020202020204" pitchFamily="34" charset="0"/>
              </a:rPr>
              <a:t>, </a:t>
            </a:r>
            <a:r>
              <a:rPr lang="en-US" sz="1300" dirty="0" smtClean="0">
                <a:solidFill>
                  <a:prstClr val="black"/>
                </a:solidFill>
                <a:latin typeface="Arial" panose="020B0604020202020204" pitchFamily="34" charset="0"/>
                <a:cs typeface="Arial" panose="020B0604020202020204" pitchFamily="34" charset="0"/>
              </a:rPr>
              <a:t>M. </a:t>
            </a:r>
            <a:r>
              <a:rPr lang="en-US" sz="1300" dirty="0" err="1" smtClean="0">
                <a:solidFill>
                  <a:prstClr val="black"/>
                </a:solidFill>
                <a:latin typeface="Arial" panose="020B0604020202020204" pitchFamily="34" charset="0"/>
                <a:cs typeface="Arial" panose="020B0604020202020204" pitchFamily="34" charset="0"/>
              </a:rPr>
              <a:t>Poelker</a:t>
            </a:r>
            <a:r>
              <a:rPr lang="en-US" sz="1300" dirty="0" smtClean="0">
                <a:solidFill>
                  <a:prstClr val="black"/>
                </a:solidFill>
                <a:latin typeface="Arial" panose="020B0604020202020204" pitchFamily="34" charset="0"/>
                <a:cs typeface="Arial" panose="020B0604020202020204" pitchFamily="34" charset="0"/>
              </a:rPr>
              <a:t>, Y</a:t>
            </a:r>
            <a:r>
              <a:rPr lang="en-US" sz="1300" dirty="0">
                <a:solidFill>
                  <a:prstClr val="black"/>
                </a:solidFill>
                <a:latin typeface="Arial" panose="020B0604020202020204" pitchFamily="34" charset="0"/>
                <a:cs typeface="Arial" panose="020B0604020202020204" pitchFamily="34" charset="0"/>
              </a:rPr>
              <a:t>. Chen, W. Lu, and A. Moy</a:t>
            </a:r>
          </a:p>
        </p:txBody>
      </p:sp>
      <p:pic>
        <p:nvPicPr>
          <p:cNvPr id="10" name="Picture 9"/>
          <p:cNvPicPr>
            <a:picLocks noChangeAspect="1"/>
          </p:cNvPicPr>
          <p:nvPr/>
        </p:nvPicPr>
        <p:blipFill>
          <a:blip r:embed="rId3"/>
          <a:stretch>
            <a:fillRect/>
          </a:stretch>
        </p:blipFill>
        <p:spPr>
          <a:xfrm>
            <a:off x="368141" y="4147919"/>
            <a:ext cx="6532978" cy="1917700"/>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6039702" y="824439"/>
            <a:ext cx="3052680" cy="3255629"/>
          </a:xfrm>
          <a:prstGeom prst="rect">
            <a:avLst/>
          </a:prstGeom>
          <a:ln>
            <a:solidFill>
              <a:schemeClr val="tx1"/>
            </a:solidFill>
          </a:ln>
          <a:effectLst>
            <a:outerShdw blurRad="292100" dist="139700" dir="2700000" algn="tl" rotWithShape="0">
              <a:srgbClr val="333333">
                <a:alpha val="65000"/>
              </a:srgbClr>
            </a:outerShdw>
          </a:effectLst>
        </p:spPr>
      </p:pic>
      <p:sp>
        <p:nvSpPr>
          <p:cNvPr id="12" name="Donut 11"/>
          <p:cNvSpPr/>
          <p:nvPr/>
        </p:nvSpPr>
        <p:spPr>
          <a:xfrm>
            <a:off x="3634629" y="5622178"/>
            <a:ext cx="3266489" cy="443441"/>
          </a:xfrm>
          <a:prstGeom prst="donut">
            <a:avLst>
              <a:gd name="adj" fmla="val 5683"/>
            </a:avLst>
          </a:prstGeom>
          <a:noFill/>
          <a:ln w="1905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ln>
                <a:solidFill>
                  <a:srgbClr val="FF0000"/>
                </a:solidFill>
              </a:ln>
              <a:solidFill>
                <a:srgbClr val="FF0000"/>
              </a:solidFill>
            </a:endParaRPr>
          </a:p>
        </p:txBody>
      </p:sp>
      <p:cxnSp>
        <p:nvCxnSpPr>
          <p:cNvPr id="13" name="Straight Arrow Connector 12"/>
          <p:cNvCxnSpPr/>
          <p:nvPr/>
        </p:nvCxnSpPr>
        <p:spPr>
          <a:xfrm flipH="1" flipV="1">
            <a:off x="7600619" y="3742995"/>
            <a:ext cx="399198" cy="1228725"/>
          </a:xfrm>
          <a:prstGeom prst="straightConnector1">
            <a:avLst/>
          </a:prstGeom>
          <a:ln w="3810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7883939" y="4908965"/>
            <a:ext cx="838720" cy="369332"/>
          </a:xfrm>
          <a:prstGeom prst="rect">
            <a:avLst/>
          </a:prstGeom>
        </p:spPr>
        <p:txBody>
          <a:bodyPr wrap="square">
            <a:spAutoFit/>
          </a:bodyPr>
          <a:lstStyle/>
          <a:p>
            <a:pPr defTabSz="457200"/>
            <a:r>
              <a:rPr lang="en-US" dirty="0">
                <a:solidFill>
                  <a:prstClr val="black"/>
                </a:solidFill>
                <a:latin typeface="Arial" panose="020B0604020202020204" pitchFamily="34" charset="0"/>
                <a:cs typeface="Arial" panose="020B0604020202020204" pitchFamily="34" charset="0"/>
              </a:rPr>
              <a:t>DBR</a:t>
            </a:r>
          </a:p>
        </p:txBody>
      </p:sp>
      <p:sp>
        <p:nvSpPr>
          <p:cNvPr id="17" name="Rectangle 16"/>
          <p:cNvSpPr/>
          <p:nvPr/>
        </p:nvSpPr>
        <p:spPr>
          <a:xfrm>
            <a:off x="7088542" y="5288235"/>
            <a:ext cx="1329416" cy="369332"/>
          </a:xfrm>
          <a:prstGeom prst="rect">
            <a:avLst/>
          </a:prstGeom>
        </p:spPr>
        <p:txBody>
          <a:bodyPr wrap="square">
            <a:spAutoFit/>
          </a:bodyPr>
          <a:lstStyle/>
          <a:p>
            <a:pPr defTabSz="457200"/>
            <a:r>
              <a:rPr lang="en-US" dirty="0" smtClean="0">
                <a:solidFill>
                  <a:prstClr val="black"/>
                </a:solidFill>
                <a:latin typeface="Arial" panose="020B0604020202020204" pitchFamily="34" charset="0"/>
                <a:cs typeface="Arial" panose="020B0604020202020204" pitchFamily="34" charset="0"/>
              </a:rPr>
              <a:t>Substrate</a:t>
            </a:r>
            <a:endParaRPr lang="en-US" dirty="0">
              <a:solidFill>
                <a:prstClr val="black"/>
              </a:solidFill>
              <a:latin typeface="Arial" panose="020B0604020202020204" pitchFamily="34" charset="0"/>
              <a:cs typeface="Arial" panose="020B0604020202020204" pitchFamily="34" charset="0"/>
            </a:endParaRPr>
          </a:p>
        </p:txBody>
      </p:sp>
      <p:cxnSp>
        <p:nvCxnSpPr>
          <p:cNvPr id="18" name="Straight Arrow Connector 17"/>
          <p:cNvCxnSpPr>
            <a:stCxn id="17" idx="0"/>
          </p:cNvCxnSpPr>
          <p:nvPr/>
        </p:nvCxnSpPr>
        <p:spPr>
          <a:xfrm flipH="1" flipV="1">
            <a:off x="7343958" y="4014723"/>
            <a:ext cx="409292" cy="1273512"/>
          </a:xfrm>
          <a:prstGeom prst="straightConnector1">
            <a:avLst/>
          </a:prstGeom>
          <a:ln w="3810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8182670" y="2545165"/>
            <a:ext cx="539989" cy="1685203"/>
          </a:xfrm>
          <a:prstGeom prst="straightConnector1">
            <a:avLst/>
          </a:prstGeom>
          <a:ln w="38100" cmpd="sng">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8010061" y="4240528"/>
            <a:ext cx="1205059" cy="553998"/>
          </a:xfrm>
          <a:prstGeom prst="rect">
            <a:avLst/>
          </a:prstGeom>
        </p:spPr>
        <p:txBody>
          <a:bodyPr wrap="square">
            <a:spAutoFit/>
          </a:bodyPr>
          <a:lstStyle/>
          <a:p>
            <a:pPr algn="ctr" defTabSz="457200">
              <a:lnSpc>
                <a:spcPts val="1800"/>
              </a:lnSpc>
            </a:pPr>
            <a:r>
              <a:rPr lang="en-US" dirty="0" smtClean="0">
                <a:solidFill>
                  <a:prstClr val="black"/>
                </a:solidFill>
                <a:latin typeface="Arial" panose="020B0604020202020204" pitchFamily="34" charset="0"/>
                <a:cs typeface="Arial" panose="020B0604020202020204" pitchFamily="34" charset="0"/>
              </a:rPr>
              <a:t>Photo-cathode</a:t>
            </a: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787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 2016 Run</a:t>
            </a:r>
            <a:endParaRPr lang="en-US" dirty="0"/>
          </a:p>
        </p:txBody>
      </p:sp>
      <p:sp>
        <p:nvSpPr>
          <p:cNvPr id="3" name="Content Placeholder 2"/>
          <p:cNvSpPr>
            <a:spLocks noGrp="1"/>
          </p:cNvSpPr>
          <p:nvPr>
            <p:ph idx="1"/>
          </p:nvPr>
        </p:nvSpPr>
        <p:spPr>
          <a:xfrm>
            <a:off x="762000" y="914400"/>
            <a:ext cx="7543800" cy="5334000"/>
          </a:xfrm>
        </p:spPr>
        <p:txBody>
          <a:bodyPr/>
          <a:lstStyle/>
          <a:p>
            <a:pPr marL="457200" indent="-457200"/>
            <a:r>
              <a:rPr lang="en-US" sz="2000" dirty="0" smtClean="0"/>
              <a:t>Hall A: DVCS and </a:t>
            </a:r>
            <a:r>
              <a:rPr lang="en-US" sz="2000" dirty="0" err="1" smtClean="0"/>
              <a:t>G</a:t>
            </a:r>
            <a:r>
              <a:rPr lang="en-US" sz="2000" baseline="-25000" dirty="0" err="1" smtClean="0"/>
              <a:t>M</a:t>
            </a:r>
            <a:r>
              <a:rPr lang="en-US" sz="2000" baseline="30000" dirty="0" err="1" smtClean="0"/>
              <a:t>p</a:t>
            </a:r>
            <a:endParaRPr lang="en-US" sz="2000" dirty="0" smtClean="0"/>
          </a:p>
          <a:p>
            <a:pPr marL="457200" indent="-457200"/>
            <a:r>
              <a:rPr lang="en-US" sz="2000" dirty="0" smtClean="0"/>
              <a:t>Hall D: </a:t>
            </a:r>
            <a:r>
              <a:rPr lang="en-US" sz="2000" dirty="0" err="1" smtClean="0"/>
              <a:t>GlueX</a:t>
            </a:r>
            <a:endParaRPr lang="en-US" sz="2000" dirty="0" smtClean="0"/>
          </a:p>
          <a:p>
            <a:pPr marL="457200" indent="-457200"/>
            <a:r>
              <a:rPr lang="en-US" sz="2000" dirty="0" smtClean="0"/>
              <a:t>October </a:t>
            </a:r>
            <a:r>
              <a:rPr lang="en-US" sz="2000" dirty="0"/>
              <a:t>3: ARC7 Magnet string Box supply </a:t>
            </a:r>
            <a:r>
              <a:rPr lang="en-US" sz="2000" dirty="0" smtClean="0"/>
              <a:t>failure</a:t>
            </a:r>
          </a:p>
          <a:p>
            <a:endParaRPr lang="en-US" dirty="0" smtClean="0"/>
          </a:p>
          <a:p>
            <a:endParaRPr lang="en-US" dirty="0"/>
          </a:p>
          <a:p>
            <a:endParaRPr lang="en-US" dirty="0" smtClean="0"/>
          </a:p>
          <a:p>
            <a:endParaRPr lang="en-US" dirty="0"/>
          </a:p>
          <a:p>
            <a:endParaRPr lang="en-US" dirty="0" smtClean="0"/>
          </a:p>
          <a:p>
            <a:endParaRPr lang="en-US" dirty="0"/>
          </a:p>
          <a:p>
            <a:pPr marL="968375" indent="0">
              <a:buNone/>
            </a:pPr>
            <a:endParaRPr lang="en-US" sz="1050" dirty="0" smtClean="0"/>
          </a:p>
          <a:p>
            <a:pPr marL="1546225" indent="0">
              <a:buNone/>
            </a:pPr>
            <a:endParaRPr lang="en-US" sz="1000" dirty="0" smtClean="0"/>
          </a:p>
          <a:p>
            <a:pPr marL="1546225" indent="0">
              <a:buNone/>
            </a:pPr>
            <a:r>
              <a:rPr lang="en-US" sz="1600" dirty="0" smtClean="0"/>
              <a:t>ARC7 </a:t>
            </a:r>
            <a:r>
              <a:rPr lang="en-US" sz="1600" dirty="0"/>
              <a:t>Box supply output filter </a:t>
            </a:r>
            <a:r>
              <a:rPr lang="en-US" sz="1600" dirty="0" smtClean="0"/>
              <a:t>chokes overheated, beyond  repair and </a:t>
            </a:r>
            <a:r>
              <a:rPr lang="en-US" sz="1600" dirty="0"/>
              <a:t>will need to be replaced</a:t>
            </a:r>
            <a:r>
              <a:rPr lang="en-US" sz="1600" dirty="0" smtClean="0"/>
              <a:t>.</a:t>
            </a:r>
          </a:p>
          <a:p>
            <a:endParaRPr lang="en-US" sz="1200" dirty="0" smtClean="0"/>
          </a:p>
          <a:p>
            <a:pPr marL="457200" indent="-457200"/>
            <a:r>
              <a:rPr lang="en-US" sz="2000" dirty="0" smtClean="0"/>
              <a:t>Running 1-3 passes in Hall A until repair (mid-Nov)</a:t>
            </a:r>
          </a:p>
        </p:txBody>
      </p:sp>
      <p:pic>
        <p:nvPicPr>
          <p:cNvPr id="5" name="Picture 4" descr="C:\Users\philip\Desktop\dfysik\IMG_comprese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4174" y="2389187"/>
            <a:ext cx="4183697" cy="2378075"/>
          </a:xfrm>
          <a:prstGeom prst="rect">
            <a:avLst/>
          </a:prstGeom>
          <a:ln>
            <a:solidFill>
              <a:schemeClr val="tx1"/>
            </a:solid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3778475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0"/>
            <a:ext cx="9144000" cy="639763"/>
          </a:xfrm>
        </p:spPr>
        <p:txBody>
          <a:bodyPr>
            <a:normAutofit/>
          </a:bodyPr>
          <a:lstStyle/>
          <a:p>
            <a:r>
              <a:rPr lang="en-US" sz="3600" b="1" dirty="0" smtClean="0">
                <a:latin typeface="Arial" pitchFamily="34" charset="0"/>
                <a:cs typeface="Arial" pitchFamily="34" charset="0"/>
              </a:rPr>
              <a:t>PAC44</a:t>
            </a:r>
            <a:endParaRPr lang="en-US" sz="2200" b="0" dirty="0">
              <a:latin typeface="Arial" pitchFamily="34" charset="0"/>
              <a:cs typeface="Arial" pitchFamily="34" charset="0"/>
            </a:endParaRPr>
          </a:p>
        </p:txBody>
      </p:sp>
      <p:sp>
        <p:nvSpPr>
          <p:cNvPr id="5" name="TextBox 4"/>
          <p:cNvSpPr txBox="1"/>
          <p:nvPr/>
        </p:nvSpPr>
        <p:spPr>
          <a:xfrm>
            <a:off x="457200" y="1000005"/>
            <a:ext cx="8458199" cy="5262979"/>
          </a:xfrm>
          <a:prstGeom prst="rect">
            <a:avLst/>
          </a:prstGeom>
          <a:noFill/>
        </p:spPr>
        <p:txBody>
          <a:bodyPr wrap="square" rtlCol="0">
            <a:spAutoFit/>
          </a:bodyPr>
          <a:lstStyle/>
          <a:p>
            <a:r>
              <a:rPr lang="en-US" sz="1750" b="1" dirty="0" smtClean="0">
                <a:solidFill>
                  <a:prstClr val="black"/>
                </a:solidFill>
                <a:latin typeface="Arial" panose="020B0604020202020204" pitchFamily="34" charset="0"/>
                <a:cs typeface="Arial" panose="020B0604020202020204" pitchFamily="34" charset="0"/>
              </a:rPr>
              <a:t>Scheduled for week of July 25</a:t>
            </a:r>
          </a:p>
          <a:p>
            <a:r>
              <a:rPr lang="en-US" sz="1750" b="1" dirty="0" smtClean="0">
                <a:solidFill>
                  <a:prstClr val="black"/>
                </a:solidFill>
                <a:latin typeface="Arial" panose="020B0604020202020204" pitchFamily="34" charset="0"/>
                <a:cs typeface="Arial" panose="020B0604020202020204" pitchFamily="34" charset="0"/>
              </a:rPr>
              <a:t>Proposals were due Monday, June </a:t>
            </a:r>
            <a:r>
              <a:rPr lang="en-US" sz="1750" b="1" dirty="0">
                <a:solidFill>
                  <a:prstClr val="black"/>
                </a:solidFill>
                <a:latin typeface="Arial" panose="020B0604020202020204" pitchFamily="34" charset="0"/>
                <a:cs typeface="Arial" panose="020B0604020202020204" pitchFamily="34" charset="0"/>
              </a:rPr>
              <a:t>6</a:t>
            </a:r>
            <a:r>
              <a:rPr lang="en-US" sz="1750" b="1" dirty="0" smtClean="0">
                <a:solidFill>
                  <a:prstClr val="black"/>
                </a:solidFill>
                <a:latin typeface="Arial" panose="020B0604020202020204" pitchFamily="34" charset="0"/>
                <a:cs typeface="Arial" panose="020B0604020202020204" pitchFamily="34" charset="0"/>
              </a:rPr>
              <a:t>, 2016</a:t>
            </a:r>
            <a:endParaRPr lang="en-US" sz="1050" dirty="0" smtClean="0">
              <a:solidFill>
                <a:prstClr val="black"/>
              </a:solidFill>
            </a:endParaRPr>
          </a:p>
          <a:p>
            <a:endParaRPr lang="en-US" sz="1050" dirty="0" smtClean="0">
              <a:solidFill>
                <a:prstClr val="black"/>
              </a:solidFill>
              <a:latin typeface="Arial" pitchFamily="34" charset="0"/>
              <a:cs typeface="Arial" pitchFamily="34" charset="0"/>
            </a:endParaRPr>
          </a:p>
          <a:p>
            <a:r>
              <a:rPr lang="en-US" sz="1750" b="1" u="sng" dirty="0" smtClean="0">
                <a:solidFill>
                  <a:prstClr val="black"/>
                </a:solidFill>
                <a:latin typeface="Arial" pitchFamily="34" charset="0"/>
                <a:cs typeface="Arial" pitchFamily="34" charset="0"/>
              </a:rPr>
              <a:t>Charge</a:t>
            </a:r>
            <a:r>
              <a:rPr lang="en-US" sz="1750" b="1" dirty="0" smtClean="0">
                <a:solidFill>
                  <a:prstClr val="black"/>
                </a:solidFill>
                <a:latin typeface="Arial" pitchFamily="34" charset="0"/>
                <a:cs typeface="Arial" pitchFamily="34" charset="0"/>
              </a:rPr>
              <a:t>:</a:t>
            </a:r>
            <a:endParaRPr lang="en-US" sz="1050" b="1" dirty="0" smtClean="0">
              <a:solidFill>
                <a:prstClr val="black"/>
              </a:solidFill>
              <a:latin typeface="Arial" pitchFamily="34" charset="0"/>
              <a:cs typeface="Arial" pitchFamily="34" charset="0"/>
            </a:endParaRPr>
          </a:p>
          <a:p>
            <a:endParaRPr lang="en-US" sz="1050" b="1" dirty="0">
              <a:solidFill>
                <a:prstClr val="black"/>
              </a:solidFill>
              <a:latin typeface="Arial" pitchFamily="34" charset="0"/>
              <a:cs typeface="Arial" pitchFamily="34" charset="0"/>
            </a:endParaRPr>
          </a:p>
          <a:p>
            <a:r>
              <a:rPr lang="en-US" sz="1750" dirty="0" smtClean="0">
                <a:solidFill>
                  <a:prstClr val="black"/>
                </a:solidFill>
                <a:latin typeface="Arial" pitchFamily="34" charset="0"/>
                <a:cs typeface="Arial" pitchFamily="34" charset="0"/>
              </a:rPr>
              <a:t>Review </a:t>
            </a:r>
            <a:r>
              <a:rPr lang="en-US" sz="1750" dirty="0">
                <a:solidFill>
                  <a:prstClr val="black"/>
                </a:solidFill>
                <a:latin typeface="Arial" pitchFamily="34" charset="0"/>
                <a:cs typeface="Arial" pitchFamily="34" charset="0"/>
              </a:rPr>
              <a:t>new proposals, previously conditionally approved proposals, and letters of </a:t>
            </a:r>
            <a:r>
              <a:rPr lang="en-US" sz="1750" dirty="0" smtClean="0">
                <a:solidFill>
                  <a:prstClr val="black"/>
                </a:solidFill>
                <a:latin typeface="Arial" pitchFamily="34" charset="0"/>
                <a:cs typeface="Arial" pitchFamily="34" charset="0"/>
              </a:rPr>
              <a:t>intent</a:t>
            </a:r>
            <a:r>
              <a:rPr lang="en-US" sz="1750" baseline="30000" dirty="0">
                <a:solidFill>
                  <a:prstClr val="black"/>
                </a:solidFill>
                <a:latin typeface="Arial" pitchFamily="34" charset="0"/>
                <a:cs typeface="Arial" pitchFamily="34" charset="0"/>
              </a:rPr>
              <a:t> </a:t>
            </a:r>
            <a:r>
              <a:rPr lang="en-US" sz="1750" dirty="0" smtClean="0">
                <a:solidFill>
                  <a:prstClr val="black"/>
                </a:solidFill>
                <a:latin typeface="Arial" pitchFamily="34" charset="0"/>
                <a:cs typeface="Arial" pitchFamily="34" charset="0"/>
              </a:rPr>
              <a:t>for </a:t>
            </a:r>
            <a:r>
              <a:rPr lang="en-US" sz="1750" dirty="0">
                <a:solidFill>
                  <a:prstClr val="black"/>
                </a:solidFill>
                <a:latin typeface="Arial" pitchFamily="34" charset="0"/>
                <a:cs typeface="Arial" pitchFamily="34" charset="0"/>
              </a:rPr>
              <a:t>experiments that will utilize the 12 </a:t>
            </a:r>
            <a:r>
              <a:rPr lang="en-US" sz="1750" dirty="0" err="1">
                <a:solidFill>
                  <a:prstClr val="black"/>
                </a:solidFill>
                <a:latin typeface="Arial" pitchFamily="34" charset="0"/>
                <a:cs typeface="Arial" pitchFamily="34" charset="0"/>
              </a:rPr>
              <a:t>GeV</a:t>
            </a:r>
            <a:r>
              <a:rPr lang="en-US" sz="1750" dirty="0">
                <a:solidFill>
                  <a:prstClr val="black"/>
                </a:solidFill>
                <a:latin typeface="Arial" pitchFamily="34" charset="0"/>
                <a:cs typeface="Arial" pitchFamily="34" charset="0"/>
              </a:rPr>
              <a:t> upgrade of CEBAF and provide advice on their </a:t>
            </a:r>
            <a:r>
              <a:rPr lang="en-US" sz="1750" dirty="0" smtClean="0">
                <a:solidFill>
                  <a:prstClr val="black"/>
                </a:solidFill>
                <a:latin typeface="Arial" pitchFamily="34" charset="0"/>
                <a:cs typeface="Arial" pitchFamily="34" charset="0"/>
              </a:rPr>
              <a:t>scientific </a:t>
            </a:r>
            <a:r>
              <a:rPr lang="en-US" sz="1750" dirty="0">
                <a:solidFill>
                  <a:prstClr val="black"/>
                </a:solidFill>
                <a:latin typeface="Arial" pitchFamily="34" charset="0"/>
                <a:cs typeface="Arial" pitchFamily="34" charset="0"/>
              </a:rPr>
              <a:t>merit, technical feasibility and resource requirements.</a:t>
            </a:r>
          </a:p>
          <a:p>
            <a:r>
              <a:rPr lang="en-US" sz="1750" dirty="0">
                <a:solidFill>
                  <a:prstClr val="black"/>
                </a:solidFill>
                <a:latin typeface="Arial" pitchFamily="34" charset="0"/>
                <a:cs typeface="Arial" pitchFamily="34" charset="0"/>
              </a:rPr>
              <a:t> </a:t>
            </a:r>
          </a:p>
          <a:p>
            <a:r>
              <a:rPr lang="en-US" sz="1750" dirty="0" smtClean="0">
                <a:solidFill>
                  <a:prstClr val="black"/>
                </a:solidFill>
                <a:latin typeface="Arial" pitchFamily="34" charset="0"/>
                <a:cs typeface="Arial" pitchFamily="34" charset="0"/>
              </a:rPr>
              <a:t>Identify </a:t>
            </a:r>
            <a:r>
              <a:rPr lang="en-US" sz="1750" dirty="0">
                <a:solidFill>
                  <a:prstClr val="black"/>
                </a:solidFill>
                <a:latin typeface="Arial" pitchFamily="34" charset="0"/>
                <a:cs typeface="Arial" pitchFamily="34" charset="0"/>
              </a:rPr>
              <a:t>proposals with high-quality physics that, represent high quality physics </a:t>
            </a:r>
            <a:r>
              <a:rPr lang="en-US" sz="1750" dirty="0" smtClean="0">
                <a:solidFill>
                  <a:prstClr val="black"/>
                </a:solidFill>
                <a:latin typeface="Arial" pitchFamily="34" charset="0"/>
                <a:cs typeface="Arial" pitchFamily="34" charset="0"/>
              </a:rPr>
              <a:t>within </a:t>
            </a:r>
            <a:r>
              <a:rPr lang="en-US" sz="1750" dirty="0">
                <a:solidFill>
                  <a:prstClr val="black"/>
                </a:solidFill>
                <a:latin typeface="Arial" pitchFamily="34" charset="0"/>
                <a:cs typeface="Arial" pitchFamily="34" charset="0"/>
              </a:rPr>
              <a:t>the range of scientific importance represented by the previously approved </a:t>
            </a:r>
            <a:r>
              <a:rPr lang="en-US" sz="1750" dirty="0" smtClean="0">
                <a:solidFill>
                  <a:prstClr val="black"/>
                </a:solidFill>
                <a:latin typeface="Arial" pitchFamily="34" charset="0"/>
                <a:cs typeface="Arial" pitchFamily="34" charset="0"/>
              </a:rPr>
              <a:t>  12 </a:t>
            </a:r>
            <a:r>
              <a:rPr lang="en-US" sz="1750" dirty="0" err="1">
                <a:solidFill>
                  <a:prstClr val="black"/>
                </a:solidFill>
                <a:latin typeface="Arial" pitchFamily="34" charset="0"/>
                <a:cs typeface="Arial" pitchFamily="34" charset="0"/>
              </a:rPr>
              <a:t>GeV</a:t>
            </a:r>
            <a:r>
              <a:rPr lang="en-US" sz="1750" dirty="0">
                <a:solidFill>
                  <a:prstClr val="black"/>
                </a:solidFill>
                <a:latin typeface="Arial" pitchFamily="34" charset="0"/>
                <a:cs typeface="Arial" pitchFamily="34" charset="0"/>
              </a:rPr>
              <a:t> </a:t>
            </a:r>
            <a:r>
              <a:rPr lang="en-US" sz="1750" dirty="0" smtClean="0">
                <a:solidFill>
                  <a:prstClr val="black"/>
                </a:solidFill>
                <a:latin typeface="Arial" pitchFamily="34" charset="0"/>
                <a:cs typeface="Arial" pitchFamily="34" charset="0"/>
              </a:rPr>
              <a:t>proposals and </a:t>
            </a:r>
            <a:r>
              <a:rPr lang="en-US" sz="1750" dirty="0">
                <a:solidFill>
                  <a:prstClr val="black"/>
                </a:solidFill>
                <a:latin typeface="Arial" pitchFamily="34" charset="0"/>
                <a:cs typeface="Arial" pitchFamily="34" charset="0"/>
              </a:rPr>
              <a:t>recommend for </a:t>
            </a:r>
            <a:r>
              <a:rPr lang="en-US" sz="1750" dirty="0">
                <a:solidFill>
                  <a:srgbClr val="C00000"/>
                </a:solidFill>
                <a:latin typeface="Arial" pitchFamily="34" charset="0"/>
                <a:cs typeface="Arial" pitchFamily="34" charset="0"/>
              </a:rPr>
              <a:t>approval</a:t>
            </a:r>
            <a:r>
              <a:rPr lang="en-US" sz="1750" dirty="0" smtClean="0">
                <a:solidFill>
                  <a:prstClr val="black"/>
                </a:solidFill>
                <a:latin typeface="Arial" pitchFamily="34" charset="0"/>
                <a:cs typeface="Arial" pitchFamily="34" charset="0"/>
              </a:rPr>
              <a:t>. </a:t>
            </a:r>
          </a:p>
          <a:p>
            <a:r>
              <a:rPr lang="en-US" sz="1750" dirty="0" smtClean="0">
                <a:solidFill>
                  <a:prstClr val="black"/>
                </a:solidFill>
                <a:latin typeface="Arial" pitchFamily="34" charset="0"/>
                <a:cs typeface="Arial" pitchFamily="34" charset="0"/>
              </a:rPr>
              <a:t>	</a:t>
            </a:r>
          </a:p>
          <a:p>
            <a:r>
              <a:rPr lang="en-US" sz="1750" dirty="0" smtClean="0">
                <a:solidFill>
                  <a:prstClr val="black"/>
                </a:solidFill>
                <a:latin typeface="Arial" pitchFamily="34" charset="0"/>
                <a:cs typeface="Arial" pitchFamily="34" charset="0"/>
              </a:rPr>
              <a:t>Also provide a recommendation on scientific rating and beam time allocation for proposals newly recommended for approval.</a:t>
            </a:r>
          </a:p>
          <a:p>
            <a:endParaRPr lang="en-US" sz="1750" dirty="0">
              <a:solidFill>
                <a:prstClr val="black"/>
              </a:solidFill>
              <a:latin typeface="Arial" pitchFamily="34" charset="0"/>
              <a:cs typeface="Arial" pitchFamily="34" charset="0"/>
            </a:endParaRPr>
          </a:p>
          <a:p>
            <a:r>
              <a:rPr lang="en-US" sz="1750" dirty="0" smtClean="0">
                <a:solidFill>
                  <a:prstClr val="black"/>
                </a:solidFill>
                <a:latin typeface="Arial" pitchFamily="34" charset="0"/>
                <a:cs typeface="Arial" pitchFamily="34" charset="0"/>
              </a:rPr>
              <a:t>Identify </a:t>
            </a:r>
            <a:r>
              <a:rPr lang="en-US" sz="1750" dirty="0">
                <a:solidFill>
                  <a:prstClr val="black"/>
                </a:solidFill>
                <a:latin typeface="Arial" pitchFamily="34" charset="0"/>
                <a:cs typeface="Arial" pitchFamily="34" charset="0"/>
              </a:rPr>
              <a:t>other proposals with physics that have the potential for falling into </a:t>
            </a:r>
            <a:r>
              <a:rPr lang="en-US" sz="1750" dirty="0" smtClean="0">
                <a:solidFill>
                  <a:prstClr val="black"/>
                </a:solidFill>
                <a:latin typeface="Arial" pitchFamily="34" charset="0"/>
                <a:cs typeface="Arial" pitchFamily="34" charset="0"/>
              </a:rPr>
              <a:t>this category pending </a:t>
            </a:r>
            <a:r>
              <a:rPr lang="en-US" sz="1750" dirty="0">
                <a:solidFill>
                  <a:prstClr val="black"/>
                </a:solidFill>
                <a:latin typeface="Arial" pitchFamily="34" charset="0"/>
                <a:cs typeface="Arial" pitchFamily="34" charset="0"/>
              </a:rPr>
              <a:t>clarification of scientific and/or technical issues and recommend </a:t>
            </a:r>
            <a:r>
              <a:rPr lang="en-US" sz="1750" dirty="0" smtClean="0">
                <a:solidFill>
                  <a:prstClr val="black"/>
                </a:solidFill>
                <a:latin typeface="Arial" pitchFamily="34" charset="0"/>
                <a:cs typeface="Arial" pitchFamily="34" charset="0"/>
              </a:rPr>
              <a:t>for </a:t>
            </a:r>
            <a:r>
              <a:rPr lang="en-US" sz="1750" dirty="0" smtClean="0">
                <a:solidFill>
                  <a:srgbClr val="C00000"/>
                </a:solidFill>
                <a:latin typeface="Arial" pitchFamily="34" charset="0"/>
                <a:cs typeface="Arial" pitchFamily="34" charset="0"/>
              </a:rPr>
              <a:t>conditional approval</a:t>
            </a:r>
            <a:r>
              <a:rPr lang="en-US" sz="1750" dirty="0">
                <a:solidFill>
                  <a:srgbClr val="C00000"/>
                </a:solidFill>
                <a:latin typeface="Arial" pitchFamily="34" charset="0"/>
                <a:cs typeface="Arial" pitchFamily="34" charset="0"/>
              </a:rPr>
              <a:t>. </a:t>
            </a:r>
            <a:r>
              <a:rPr lang="en-US" sz="1750" dirty="0">
                <a:solidFill>
                  <a:prstClr val="black"/>
                </a:solidFill>
                <a:latin typeface="Arial" pitchFamily="34" charset="0"/>
                <a:cs typeface="Arial" pitchFamily="34" charset="0"/>
              </a:rPr>
              <a:t>Provide comments on technical and scientific issues that should </a:t>
            </a:r>
            <a:r>
              <a:rPr lang="en-US" sz="1750" dirty="0" smtClean="0">
                <a:solidFill>
                  <a:prstClr val="black"/>
                </a:solidFill>
                <a:latin typeface="Arial" pitchFamily="34" charset="0"/>
                <a:cs typeface="Arial" pitchFamily="34" charset="0"/>
              </a:rPr>
              <a:t>be addressed </a:t>
            </a:r>
            <a:r>
              <a:rPr lang="en-US" sz="1750" dirty="0">
                <a:solidFill>
                  <a:prstClr val="black"/>
                </a:solidFill>
                <a:latin typeface="Arial" pitchFamily="34" charset="0"/>
                <a:cs typeface="Arial" pitchFamily="34" charset="0"/>
              </a:rPr>
              <a:t>by the proponents prior to review at a future PAC</a:t>
            </a:r>
            <a:r>
              <a:rPr lang="en-US" sz="1750" dirty="0" smtClean="0">
                <a:solidFill>
                  <a:prstClr val="black"/>
                </a:solidFill>
                <a:latin typeface="Arial" pitchFamily="34" charset="0"/>
                <a:cs typeface="Arial" pitchFamily="34" charset="0"/>
              </a:rPr>
              <a:t>.</a:t>
            </a:r>
          </a:p>
        </p:txBody>
      </p:sp>
      <p:sp>
        <p:nvSpPr>
          <p:cNvPr id="2" name="TextBox 1"/>
          <p:cNvSpPr txBox="1"/>
          <p:nvPr/>
        </p:nvSpPr>
        <p:spPr>
          <a:xfrm>
            <a:off x="6172200" y="304800"/>
            <a:ext cx="2800767" cy="1754326"/>
          </a:xfrm>
          <a:prstGeom prst="rect">
            <a:avLst/>
          </a:prstGeom>
          <a:solidFill>
            <a:schemeClr val="bg1"/>
          </a:solidFill>
          <a:ln w="25400">
            <a:solidFill>
              <a:srgbClr val="C00000"/>
            </a:solidFill>
          </a:ln>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3 returning C2</a:t>
            </a:r>
          </a:p>
          <a:p>
            <a:r>
              <a:rPr lang="en-US" dirty="0" smtClean="0">
                <a:solidFill>
                  <a:srgbClr val="C00000"/>
                </a:solidFill>
                <a:latin typeface="Arial" panose="020B0604020202020204" pitchFamily="34" charset="0"/>
                <a:cs typeface="Arial" panose="020B0604020202020204" pitchFamily="34" charset="0"/>
              </a:rPr>
              <a:t>9 new proposals</a:t>
            </a:r>
          </a:p>
          <a:p>
            <a:r>
              <a:rPr lang="en-US" dirty="0" smtClean="0">
                <a:solidFill>
                  <a:srgbClr val="C00000"/>
                </a:solidFill>
                <a:latin typeface="Arial" panose="020B0604020202020204" pitchFamily="34" charset="0"/>
                <a:cs typeface="Arial" panose="020B0604020202020204" pitchFamily="34" charset="0"/>
              </a:rPr>
              <a:t>1 returning C2 run group</a:t>
            </a:r>
          </a:p>
          <a:p>
            <a:r>
              <a:rPr lang="en-US" dirty="0" smtClean="0">
                <a:solidFill>
                  <a:srgbClr val="C00000"/>
                </a:solidFill>
                <a:latin typeface="Arial" panose="020B0604020202020204" pitchFamily="34" charset="0"/>
                <a:cs typeface="Arial" panose="020B0604020202020204" pitchFamily="34" charset="0"/>
              </a:rPr>
              <a:t>2 new run groups (Hall B)</a:t>
            </a:r>
          </a:p>
          <a:p>
            <a:r>
              <a:rPr lang="en-US" dirty="0">
                <a:solidFill>
                  <a:srgbClr val="C00000"/>
                </a:solidFill>
                <a:latin typeface="Arial" panose="020B0604020202020204" pitchFamily="34" charset="0"/>
                <a:cs typeface="Arial" panose="020B0604020202020204" pitchFamily="34" charset="0"/>
              </a:rPr>
              <a:t>3</a:t>
            </a:r>
            <a:r>
              <a:rPr lang="en-US" dirty="0" smtClean="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run group </a:t>
            </a:r>
            <a:r>
              <a:rPr lang="en-US" dirty="0" smtClean="0">
                <a:solidFill>
                  <a:srgbClr val="C00000"/>
                </a:solidFill>
                <a:latin typeface="Arial" panose="020B0604020202020204" pitchFamily="34" charset="0"/>
                <a:cs typeface="Arial" panose="020B0604020202020204" pitchFamily="34" charset="0"/>
              </a:rPr>
              <a:t>additions</a:t>
            </a:r>
          </a:p>
          <a:p>
            <a:r>
              <a:rPr lang="en-US" dirty="0">
                <a:solidFill>
                  <a:srgbClr val="C00000"/>
                </a:solidFill>
                <a:latin typeface="Arial" panose="020B0604020202020204" pitchFamily="34" charset="0"/>
                <a:cs typeface="Arial" panose="020B0604020202020204" pitchFamily="34" charset="0"/>
              </a:rPr>
              <a:t>9</a:t>
            </a:r>
            <a:r>
              <a:rPr lang="en-US" dirty="0" smtClean="0">
                <a:solidFill>
                  <a:srgbClr val="C00000"/>
                </a:solidFill>
                <a:latin typeface="Arial" panose="020B0604020202020204" pitchFamily="34" charset="0"/>
                <a:cs typeface="Arial" panose="020B0604020202020204" pitchFamily="34" charset="0"/>
              </a:rPr>
              <a:t> LOI’s</a:t>
            </a:r>
          </a:p>
        </p:txBody>
      </p:sp>
    </p:spTree>
    <p:extLst>
      <p:ext uri="{BB962C8B-B14F-4D97-AF65-F5344CB8AC3E}">
        <p14:creationId xmlns:p14="http://schemas.microsoft.com/office/powerpoint/2010/main" val="36339536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normAutofit/>
          </a:bodyPr>
          <a:lstStyle/>
          <a:p>
            <a:r>
              <a:rPr lang="en-US" b="1" dirty="0" smtClean="0">
                <a:latin typeface="Arial" panose="020B0604020202020204" pitchFamily="34" charset="0"/>
                <a:cs typeface="Arial" panose="020B0604020202020204" pitchFamily="34" charset="0"/>
              </a:rPr>
              <a:t>PAC44 Results</a:t>
            </a:r>
            <a:endParaRPr lang="en-US" b="1"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00" y="914401"/>
            <a:ext cx="8892602" cy="50292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62814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397933"/>
          </a:xfrm>
        </p:spPr>
        <p:txBody>
          <a:bodyPr>
            <a:noAutofit/>
          </a:bodyPr>
          <a:lstStyle/>
          <a:p>
            <a:pPr lvl="0" defTabSz="914400" fontAlgn="b">
              <a:spcBef>
                <a:spcPts val="0"/>
              </a:spcBef>
            </a:pPr>
            <a:r>
              <a:rPr lang="en-US" sz="2900" b="1" dirty="0">
                <a:solidFill>
                  <a:srgbClr val="000000"/>
                </a:solidFill>
                <a:ea typeface="+mn-ea"/>
              </a:rPr>
              <a:t>12 GeV Approved Experiments by Physics </a:t>
            </a:r>
            <a:r>
              <a:rPr lang="en-US" sz="2900" b="1" dirty="0" smtClean="0">
                <a:solidFill>
                  <a:srgbClr val="000000"/>
                </a:solidFill>
                <a:ea typeface="+mn-ea"/>
              </a:rPr>
              <a:t>Topics</a:t>
            </a:r>
            <a:endParaRPr lang="en-US" sz="29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68" y="1219200"/>
            <a:ext cx="8501664" cy="44196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936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86" y="0"/>
            <a:ext cx="7772400" cy="685800"/>
          </a:xfrm>
        </p:spPr>
        <p:txBody>
          <a:bodyPr/>
          <a:lstStyle/>
          <a:p>
            <a:r>
              <a:rPr lang="en-US" dirty="0" err="1" smtClean="0"/>
              <a:t>Charmonium</a:t>
            </a:r>
            <a:r>
              <a:rPr lang="en-US" dirty="0" smtClean="0"/>
              <a:t> </a:t>
            </a:r>
            <a:r>
              <a:rPr lang="en-US" dirty="0" err="1" smtClean="0"/>
              <a:t>Pentaquark</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228601" y="1057713"/>
            <a:ext cx="2590799" cy="2128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03671" y="1133912"/>
            <a:ext cx="3092513" cy="1631216"/>
          </a:xfrm>
          <a:prstGeom prst="rect">
            <a:avLst/>
          </a:prstGeom>
          <a:noFill/>
        </p:spPr>
        <p:txBody>
          <a:bodyPr wrap="none" rtlCol="0">
            <a:spAutoFit/>
          </a:bodyPr>
          <a:lstStyle/>
          <a:p>
            <a:r>
              <a:rPr lang="en-US" sz="2000" b="1" dirty="0" err="1" smtClean="0">
                <a:latin typeface="Roboto-Bold"/>
              </a:rPr>
              <a:t>LHCb</a:t>
            </a:r>
            <a:endParaRPr lang="en-US" sz="2000" b="1" dirty="0" smtClean="0">
              <a:latin typeface="Roboto-Bold"/>
            </a:endParaRPr>
          </a:p>
          <a:p>
            <a:r>
              <a:rPr lang="en-US" sz="2000" dirty="0" smtClean="0">
                <a:latin typeface="Roboto-Bold"/>
              </a:rPr>
              <a:t>2 </a:t>
            </a:r>
            <a:r>
              <a:rPr lang="en-US" sz="2000" i="1" dirty="0">
                <a:latin typeface="Roboto-BoldItalic"/>
              </a:rPr>
              <a:t>P</a:t>
            </a:r>
            <a:r>
              <a:rPr lang="en-US" sz="1400" i="1" dirty="0">
                <a:latin typeface="Roboto-BoldItalic"/>
              </a:rPr>
              <a:t>c </a:t>
            </a:r>
            <a:r>
              <a:rPr lang="en-US" sz="2000" dirty="0">
                <a:latin typeface="Roboto-Bold"/>
              </a:rPr>
              <a:t>states </a:t>
            </a:r>
            <a:r>
              <a:rPr lang="en-US" sz="2000" dirty="0">
                <a:latin typeface="Roboto-Regular"/>
              </a:rPr>
              <a:t>needed to</a:t>
            </a:r>
          </a:p>
          <a:p>
            <a:r>
              <a:rPr lang="en-US" sz="2000" dirty="0">
                <a:latin typeface="Roboto-Regular"/>
              </a:rPr>
              <a:t>describe </a:t>
            </a:r>
            <a:r>
              <a:rPr lang="en-US" sz="2000" dirty="0" smtClean="0">
                <a:latin typeface="Roboto-Regular"/>
              </a:rPr>
              <a:t>results:</a:t>
            </a:r>
            <a:endParaRPr lang="en-US" sz="2000" dirty="0">
              <a:latin typeface="Roboto-Regular"/>
            </a:endParaRPr>
          </a:p>
          <a:p>
            <a:r>
              <a:rPr lang="en-US" sz="2000" b="1" dirty="0" smtClean="0">
                <a:latin typeface="Roboto-Bold"/>
              </a:rPr>
              <a:t>	narrow</a:t>
            </a:r>
            <a:r>
              <a:rPr lang="en-US" sz="2000" dirty="0">
                <a:latin typeface="Roboto-Regular"/>
              </a:rPr>
              <a:t>: </a:t>
            </a:r>
            <a:r>
              <a:rPr lang="en-US" sz="2000" i="1" dirty="0">
                <a:latin typeface="Roboto-Italic"/>
              </a:rPr>
              <a:t>P</a:t>
            </a:r>
            <a:r>
              <a:rPr lang="en-US" sz="1200" i="1" dirty="0">
                <a:latin typeface="Roboto-Italic"/>
              </a:rPr>
              <a:t>c</a:t>
            </a:r>
            <a:r>
              <a:rPr lang="en-US" sz="2000" dirty="0">
                <a:latin typeface="Roboto-Regular"/>
              </a:rPr>
              <a:t>(4450)</a:t>
            </a:r>
          </a:p>
          <a:p>
            <a:r>
              <a:rPr lang="en-US" sz="2000" b="1" dirty="0" smtClean="0">
                <a:latin typeface="Roboto-Bold"/>
              </a:rPr>
              <a:t>	wide</a:t>
            </a:r>
            <a:r>
              <a:rPr lang="en-US" sz="2000" dirty="0">
                <a:latin typeface="Roboto-Regular"/>
              </a:rPr>
              <a:t>: </a:t>
            </a:r>
            <a:r>
              <a:rPr lang="en-US" sz="2000" i="1" dirty="0">
                <a:latin typeface="Roboto-Italic"/>
              </a:rPr>
              <a:t>P</a:t>
            </a:r>
            <a:r>
              <a:rPr lang="en-US" sz="1200" i="1" dirty="0">
                <a:latin typeface="Roboto-Italic"/>
              </a:rPr>
              <a:t>c</a:t>
            </a:r>
            <a:r>
              <a:rPr lang="en-US" sz="2000" dirty="0">
                <a:latin typeface="Roboto-Regular"/>
              </a:rPr>
              <a:t>(4380)</a:t>
            </a:r>
            <a:endParaRPr lang="en-US" sz="2000" b="1" dirty="0" smtClean="0">
              <a:solidFill>
                <a:srgbClr val="002060"/>
              </a:solidFill>
              <a:latin typeface="Arial" pitchFamily="34" charset="0"/>
              <a:cs typeface="Arial" pitchFamily="34" charset="0"/>
            </a:endParaRPr>
          </a:p>
        </p:txBody>
      </p:sp>
      <p:sp>
        <p:nvSpPr>
          <p:cNvPr id="5" name="TextBox 4"/>
          <p:cNvSpPr txBox="1"/>
          <p:nvPr/>
        </p:nvSpPr>
        <p:spPr>
          <a:xfrm>
            <a:off x="6625791" y="863367"/>
            <a:ext cx="2194832" cy="400110"/>
          </a:xfrm>
          <a:prstGeom prst="rect">
            <a:avLst/>
          </a:prstGeom>
          <a:noFill/>
        </p:spPr>
        <p:txBody>
          <a:bodyPr wrap="none" rtlCol="0">
            <a:spAutoFit/>
          </a:bodyPr>
          <a:lstStyle/>
          <a:p>
            <a:r>
              <a:rPr lang="en-US" sz="2000" b="1" dirty="0" err="1" smtClean="0">
                <a:solidFill>
                  <a:srgbClr val="002060"/>
                </a:solidFill>
                <a:latin typeface="Arial" pitchFamily="34" charset="0"/>
                <a:cs typeface="Arial" pitchFamily="34" charset="0"/>
              </a:rPr>
              <a:t>JLab</a:t>
            </a:r>
            <a:r>
              <a:rPr lang="en-US" sz="2000" b="1" dirty="0" smtClean="0">
                <a:solidFill>
                  <a:srgbClr val="002060"/>
                </a:solidFill>
                <a:latin typeface="Arial" pitchFamily="34" charset="0"/>
                <a:cs typeface="Arial" pitchFamily="34" charset="0"/>
              </a:rPr>
              <a:t> E12-16-007</a:t>
            </a:r>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726" y="4572000"/>
            <a:ext cx="4373728" cy="1620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174" y="3810000"/>
            <a:ext cx="2784581" cy="36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61" y="3794024"/>
            <a:ext cx="3793991" cy="2395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bwMode="auto">
          <a:xfrm>
            <a:off x="247072" y="905312"/>
            <a:ext cx="5714999" cy="2362200"/>
          </a:xfrm>
          <a:prstGeom prst="rect">
            <a:avLst/>
          </a:prstGeom>
          <a:noFill/>
          <a:ln w="3175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nvGrpSpPr>
          <p:cNvPr id="8" name="Group 7"/>
          <p:cNvGrpSpPr/>
          <p:nvPr/>
        </p:nvGrpSpPr>
        <p:grpSpPr>
          <a:xfrm>
            <a:off x="6363264" y="1327805"/>
            <a:ext cx="2630190" cy="2395105"/>
            <a:chOff x="6248400" y="1044945"/>
            <a:chExt cx="2630190" cy="2395105"/>
          </a:xfrm>
        </p:grpSpPr>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0" y="1044945"/>
              <a:ext cx="2630190" cy="23951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bwMode="auto">
            <a:xfrm>
              <a:off x="6400800" y="1054181"/>
              <a:ext cx="1295400" cy="17425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5" name="Rectangle 14"/>
            <p:cNvSpPr/>
            <p:nvPr/>
          </p:nvSpPr>
          <p:spPr bwMode="auto">
            <a:xfrm>
              <a:off x="6257636" y="3262293"/>
              <a:ext cx="762000" cy="1685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spTree>
    <p:extLst>
      <p:ext uri="{BB962C8B-B14F-4D97-AF65-F5344CB8AC3E}">
        <p14:creationId xmlns:p14="http://schemas.microsoft.com/office/powerpoint/2010/main" val="1517462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2015 NSAC Long Range Plan</a:t>
            </a:r>
            <a:endParaRPr lang="en-US" dirty="0"/>
          </a:p>
        </p:txBody>
      </p:sp>
      <p:sp>
        <p:nvSpPr>
          <p:cNvPr id="3" name="Content Placeholder 2"/>
          <p:cNvSpPr>
            <a:spLocks noGrp="1"/>
          </p:cNvSpPr>
          <p:nvPr>
            <p:ph idx="1"/>
          </p:nvPr>
        </p:nvSpPr>
        <p:spPr>
          <a:xfrm>
            <a:off x="3886200" y="914400"/>
            <a:ext cx="5162550" cy="5543549"/>
          </a:xfrm>
        </p:spPr>
        <p:txBody>
          <a:bodyPr>
            <a:noAutofit/>
          </a:bodyPr>
          <a:lstStyle/>
          <a:p>
            <a:pPr marL="0" indent="0">
              <a:lnSpc>
                <a:spcPct val="100000"/>
              </a:lnSpc>
              <a:spcBef>
                <a:spcPts val="400"/>
              </a:spcBef>
              <a:buNone/>
            </a:pPr>
            <a:r>
              <a:rPr lang="en-US" sz="1400" b="1" dirty="0">
                <a:solidFill>
                  <a:srgbClr val="005D9A"/>
                </a:solidFill>
              </a:rPr>
              <a:t>RECOMMENDATION I</a:t>
            </a:r>
            <a:endParaRPr lang="en-US" sz="1400" dirty="0">
              <a:solidFill>
                <a:srgbClr val="005D9A"/>
              </a:solidFill>
            </a:endParaRPr>
          </a:p>
          <a:p>
            <a:pPr marL="0" indent="0">
              <a:lnSpc>
                <a:spcPct val="100000"/>
              </a:lnSpc>
              <a:spcBef>
                <a:spcPts val="400"/>
              </a:spcBef>
              <a:buNone/>
            </a:pPr>
            <a:r>
              <a:rPr lang="en-US" sz="1400" dirty="0"/>
              <a:t>The progress achieved under the guidance of the 2007 Long Range Plan has reinforced U.S. world leadership in nuclear science. The highest priority in this 2015 Plan is to capitalize on the investments made</a:t>
            </a:r>
            <a:r>
              <a:rPr lang="en-US" sz="1400" dirty="0" smtClean="0"/>
              <a:t>. </a:t>
            </a:r>
          </a:p>
          <a:p>
            <a:pPr marL="0" indent="0">
              <a:lnSpc>
                <a:spcPct val="100000"/>
              </a:lnSpc>
              <a:spcAft>
                <a:spcPts val="400"/>
              </a:spcAft>
              <a:buNone/>
            </a:pPr>
            <a:r>
              <a:rPr lang="en-US" sz="1400" b="1" dirty="0" smtClean="0">
                <a:solidFill>
                  <a:srgbClr val="C00000"/>
                </a:solidFill>
                <a:sym typeface="Wingdings 3"/>
              </a:rPr>
              <a:t>     Operate 12 GeV CEBAF</a:t>
            </a:r>
            <a:endParaRPr lang="en-US" sz="600" b="1" dirty="0" smtClean="0">
              <a:solidFill>
                <a:srgbClr val="C00000"/>
              </a:solidFill>
            </a:endParaRPr>
          </a:p>
          <a:p>
            <a:pPr marL="0" indent="0">
              <a:lnSpc>
                <a:spcPct val="100000"/>
              </a:lnSpc>
              <a:spcBef>
                <a:spcPts val="600"/>
              </a:spcBef>
              <a:buNone/>
            </a:pPr>
            <a:endParaRPr lang="en-US" sz="400" b="1" dirty="0" smtClean="0">
              <a:solidFill>
                <a:srgbClr val="005D9A"/>
              </a:solidFill>
            </a:endParaRPr>
          </a:p>
          <a:p>
            <a:pPr marL="0" indent="0">
              <a:lnSpc>
                <a:spcPct val="100000"/>
              </a:lnSpc>
              <a:spcBef>
                <a:spcPts val="400"/>
              </a:spcBef>
              <a:buNone/>
            </a:pPr>
            <a:r>
              <a:rPr lang="en-US" sz="1400" b="1" dirty="0" smtClean="0">
                <a:solidFill>
                  <a:srgbClr val="005D9A"/>
                </a:solidFill>
              </a:rPr>
              <a:t>RECOMMENDATION </a:t>
            </a:r>
            <a:r>
              <a:rPr lang="en-US" sz="1400" b="1" dirty="0">
                <a:solidFill>
                  <a:srgbClr val="005D9A"/>
                </a:solidFill>
              </a:rPr>
              <a:t>II</a:t>
            </a:r>
            <a:endParaRPr lang="en-US" sz="1400" dirty="0">
              <a:solidFill>
                <a:srgbClr val="005D9A"/>
              </a:solidFill>
            </a:endParaRPr>
          </a:p>
          <a:p>
            <a:pPr marL="0" indent="0">
              <a:lnSpc>
                <a:spcPct val="100000"/>
              </a:lnSpc>
              <a:spcBef>
                <a:spcPts val="400"/>
              </a:spcBef>
              <a:buNone/>
            </a:pPr>
            <a:r>
              <a:rPr lang="en-US" sz="1400" dirty="0" smtClean="0"/>
              <a:t>We </a:t>
            </a:r>
            <a:r>
              <a:rPr lang="en-US" sz="1400" dirty="0"/>
              <a:t>recommend the timely development and deployment of a U.S.-led ton-scale </a:t>
            </a:r>
            <a:r>
              <a:rPr lang="en-US" sz="1400" dirty="0" err="1"/>
              <a:t>neutrinoless</a:t>
            </a:r>
            <a:r>
              <a:rPr lang="en-US" sz="1400" dirty="0"/>
              <a:t> double beta decay experiment</a:t>
            </a:r>
            <a:r>
              <a:rPr lang="en-US" sz="1400" dirty="0" smtClean="0"/>
              <a:t>.</a:t>
            </a:r>
            <a:endParaRPr lang="en-US" sz="1400" dirty="0"/>
          </a:p>
          <a:p>
            <a:pPr marL="0" indent="0">
              <a:buNone/>
            </a:pPr>
            <a:endParaRPr lang="en-US" sz="400" b="1" dirty="0" smtClean="0">
              <a:solidFill>
                <a:srgbClr val="005D9A"/>
              </a:solidFill>
            </a:endParaRPr>
          </a:p>
          <a:p>
            <a:pPr marL="0" indent="0">
              <a:lnSpc>
                <a:spcPct val="100000"/>
              </a:lnSpc>
              <a:spcBef>
                <a:spcPts val="400"/>
              </a:spcBef>
              <a:buNone/>
            </a:pPr>
            <a:r>
              <a:rPr lang="en-US" sz="1400" b="1" dirty="0" smtClean="0">
                <a:solidFill>
                  <a:srgbClr val="005D9A"/>
                </a:solidFill>
              </a:rPr>
              <a:t>RECOMMENDATION </a:t>
            </a:r>
            <a:r>
              <a:rPr lang="en-US" sz="1400" b="1" dirty="0">
                <a:solidFill>
                  <a:srgbClr val="005D9A"/>
                </a:solidFill>
              </a:rPr>
              <a:t>III</a:t>
            </a:r>
            <a:endParaRPr lang="en-US" sz="1400" dirty="0">
              <a:solidFill>
                <a:srgbClr val="005D9A"/>
              </a:solidFill>
            </a:endParaRPr>
          </a:p>
          <a:p>
            <a:pPr marL="0" indent="0">
              <a:lnSpc>
                <a:spcPct val="100000"/>
              </a:lnSpc>
              <a:spcBef>
                <a:spcPts val="400"/>
              </a:spcBef>
              <a:buNone/>
            </a:pPr>
            <a:r>
              <a:rPr lang="en-US" sz="1400" dirty="0" smtClean="0"/>
              <a:t>We </a:t>
            </a:r>
            <a:r>
              <a:rPr lang="en-US" sz="1400" dirty="0"/>
              <a:t>recommend a high-energy high-luminosity polarized EIC as the highest priority for new facility construction following the </a:t>
            </a:r>
            <a:r>
              <a:rPr lang="en-US" sz="1400" dirty="0" smtClean="0"/>
              <a:t>completion of FRIB.</a:t>
            </a:r>
          </a:p>
          <a:p>
            <a:pPr marL="0" indent="0">
              <a:lnSpc>
                <a:spcPct val="100000"/>
              </a:lnSpc>
              <a:spcAft>
                <a:spcPts val="400"/>
              </a:spcAft>
              <a:buNone/>
            </a:pPr>
            <a:r>
              <a:rPr lang="en-US" sz="1400" b="1" dirty="0" smtClean="0">
                <a:solidFill>
                  <a:srgbClr val="C00000"/>
                </a:solidFill>
                <a:sym typeface="Wingdings 3"/>
              </a:rPr>
              <a:t>    Jefferson Lab EIC (JLEIC) development</a:t>
            </a:r>
            <a:endParaRPr lang="en-US" sz="1400" b="1" dirty="0" smtClean="0">
              <a:solidFill>
                <a:srgbClr val="C00000"/>
              </a:solidFill>
            </a:endParaRPr>
          </a:p>
          <a:p>
            <a:pPr marL="0" indent="0">
              <a:buNone/>
            </a:pPr>
            <a:endParaRPr lang="en-US" sz="400" b="1" dirty="0" smtClean="0">
              <a:solidFill>
                <a:srgbClr val="005D9A"/>
              </a:solidFill>
            </a:endParaRPr>
          </a:p>
          <a:p>
            <a:pPr marL="0" indent="0">
              <a:lnSpc>
                <a:spcPct val="100000"/>
              </a:lnSpc>
              <a:spcBef>
                <a:spcPts val="400"/>
              </a:spcBef>
              <a:buNone/>
            </a:pPr>
            <a:r>
              <a:rPr lang="en-US" sz="1400" b="1" dirty="0" smtClean="0">
                <a:solidFill>
                  <a:srgbClr val="005D9A"/>
                </a:solidFill>
              </a:rPr>
              <a:t>RECOMMENDATION </a:t>
            </a:r>
            <a:r>
              <a:rPr lang="en-US" sz="1400" b="1" dirty="0">
                <a:solidFill>
                  <a:srgbClr val="005D9A"/>
                </a:solidFill>
              </a:rPr>
              <a:t>IV </a:t>
            </a:r>
            <a:endParaRPr lang="en-US" sz="1400" dirty="0">
              <a:solidFill>
                <a:srgbClr val="005D9A"/>
              </a:solidFill>
            </a:endParaRPr>
          </a:p>
          <a:p>
            <a:pPr marL="0" indent="0">
              <a:lnSpc>
                <a:spcPct val="100000"/>
              </a:lnSpc>
              <a:spcBef>
                <a:spcPts val="400"/>
              </a:spcBef>
              <a:buNone/>
            </a:pPr>
            <a:r>
              <a:rPr lang="en-US" sz="1400" dirty="0"/>
              <a:t>We recommend increasing investment in small-scale and mid-scale projects and initiatives that enable forefront research at universities and laboratories. </a:t>
            </a:r>
          </a:p>
          <a:p>
            <a:pPr marL="0" indent="0">
              <a:lnSpc>
                <a:spcPct val="100000"/>
              </a:lnSpc>
              <a:buNone/>
            </a:pPr>
            <a:r>
              <a:rPr lang="en-US" sz="1400" b="1" dirty="0" smtClean="0">
                <a:solidFill>
                  <a:srgbClr val="C00000"/>
                </a:solidFill>
                <a:sym typeface="Wingdings 3"/>
              </a:rPr>
              <a:t>     MOLLER, </a:t>
            </a:r>
            <a:r>
              <a:rPr lang="en-US" sz="1400" b="1" dirty="0" err="1" smtClean="0">
                <a:solidFill>
                  <a:srgbClr val="C00000"/>
                </a:solidFill>
                <a:sym typeface="Wingdings 3"/>
              </a:rPr>
              <a:t>SoLID</a:t>
            </a:r>
            <a:endParaRPr lang="en-US" sz="14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443" y="1524000"/>
            <a:ext cx="3318197" cy="372538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199973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Future Projects</a:t>
            </a:r>
            <a:endParaRPr lang="en-US" dirty="0"/>
          </a:p>
        </p:txBody>
      </p:sp>
      <p:sp>
        <p:nvSpPr>
          <p:cNvPr id="4" name="TextBox 3"/>
          <p:cNvSpPr txBox="1"/>
          <p:nvPr/>
        </p:nvSpPr>
        <p:spPr>
          <a:xfrm>
            <a:off x="304800" y="850642"/>
            <a:ext cx="8286564" cy="5632311"/>
          </a:xfrm>
          <a:prstGeom prst="rect">
            <a:avLst/>
          </a:prstGeom>
          <a:noFill/>
        </p:spPr>
        <p:txBody>
          <a:bodyPr wrap="none" rtlCol="0">
            <a:spAutoFit/>
          </a:bodyPr>
          <a:lstStyle/>
          <a:p>
            <a:pPr>
              <a:buClr>
                <a:srgbClr val="C00000"/>
              </a:buClr>
            </a:pPr>
            <a:endParaRPr lang="en-US" sz="2000" b="1" dirty="0" smtClean="0">
              <a:solidFill>
                <a:srgbClr val="002060"/>
              </a:solidFill>
              <a:latin typeface="Arial" pitchFamily="34" charset="0"/>
              <a:cs typeface="Arial" pitchFamily="34" charset="0"/>
            </a:endParaRPr>
          </a:p>
          <a:p>
            <a:pPr>
              <a:buClr>
                <a:srgbClr val="C00000"/>
              </a:buClr>
              <a:buSzPct val="120000"/>
            </a:pPr>
            <a:endParaRPr lang="en-US" sz="20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MOLLER experiment </a:t>
            </a:r>
          </a:p>
          <a:p>
            <a:pPr>
              <a:buClr>
                <a:srgbClr val="C00000"/>
              </a:buClr>
              <a:tabLst>
                <a:tab pos="569913" algn="l"/>
              </a:tabLst>
            </a:pPr>
            <a:r>
              <a:rPr lang="en-US" sz="2000" dirty="0" smtClean="0">
                <a:solidFill>
                  <a:srgbClr val="002060"/>
                </a:solidFill>
                <a:latin typeface="Arial" pitchFamily="34" charset="0"/>
                <a:cs typeface="Arial" pitchFamily="34" charset="0"/>
              </a:rPr>
              <a:t>	(Possible MIE – FY17-20)</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Standard Model Test</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DOE science review (September 2014) – strong endorsement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Director’s </a:t>
            </a:r>
            <a:r>
              <a:rPr lang="en-US" sz="2000" dirty="0" smtClean="0">
                <a:solidFill>
                  <a:srgbClr val="002060"/>
                </a:solidFill>
                <a:latin typeface="Arial" pitchFamily="34" charset="0"/>
                <a:cs typeface="Arial" pitchFamily="34" charset="0"/>
              </a:rPr>
              <a:t>review </a:t>
            </a:r>
            <a:r>
              <a:rPr lang="en-US" sz="2000" dirty="0">
                <a:solidFill>
                  <a:srgbClr val="002060"/>
                </a:solidFill>
                <a:latin typeface="Arial" pitchFamily="34" charset="0"/>
                <a:cs typeface="Arial" pitchFamily="34" charset="0"/>
              </a:rPr>
              <a:t>scheduled for </a:t>
            </a:r>
            <a:r>
              <a:rPr lang="en-US" sz="2000" dirty="0" smtClean="0">
                <a:solidFill>
                  <a:srgbClr val="002060"/>
                </a:solidFill>
                <a:latin typeface="Arial" pitchFamily="34" charset="0"/>
                <a:cs typeface="Arial" pitchFamily="34" charset="0"/>
              </a:rPr>
              <a:t>December 15-16, </a:t>
            </a:r>
            <a:r>
              <a:rPr lang="en-US" sz="2000" dirty="0">
                <a:solidFill>
                  <a:srgbClr val="002060"/>
                </a:solidFill>
                <a:latin typeface="Arial" pitchFamily="34" charset="0"/>
                <a:cs typeface="Arial" pitchFamily="34" charset="0"/>
              </a:rPr>
              <a:t>2016 –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Technical, cost &amp; schedule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Now hope for FY18 start</a:t>
            </a:r>
          </a:p>
          <a:p>
            <a:pPr>
              <a:buClr>
                <a:srgbClr val="C00000"/>
              </a:buClr>
              <a:tabLst>
                <a:tab pos="744538" algn="l"/>
                <a:tab pos="1084263" algn="l"/>
              </a:tabLst>
            </a:pPr>
            <a:endParaRPr lang="en-US" sz="2000" dirty="0" smtClean="0">
              <a:solidFill>
                <a:srgbClr val="002060"/>
              </a:solidFill>
              <a:latin typeface="Arial" pitchFamily="34" charset="0"/>
              <a:cs typeface="Arial" pitchFamily="34" charset="0"/>
            </a:endParaRPr>
          </a:p>
          <a:p>
            <a:pPr>
              <a:buClr>
                <a:srgbClr val="C00000"/>
              </a:buClr>
              <a:tabLst>
                <a:tab pos="744538" algn="l"/>
                <a:tab pos="1084263" algn="l"/>
              </a:tabLst>
            </a:pPr>
            <a:endParaRPr lang="en-US" sz="6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SoLID </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CLEO </a:t>
            </a:r>
            <a:r>
              <a:rPr lang="en-US" sz="2000" dirty="0">
                <a:solidFill>
                  <a:srgbClr val="002060"/>
                </a:solidFill>
                <a:latin typeface="Arial" pitchFamily="34" charset="0"/>
                <a:cs typeface="Arial" pitchFamily="34" charset="0"/>
              </a:rPr>
              <a:t>Solenoid </a:t>
            </a:r>
            <a:r>
              <a:rPr lang="en-US" sz="2000" dirty="0">
                <a:solidFill>
                  <a:srgbClr val="002060"/>
                </a:solidFill>
                <a:latin typeface="Arial" pitchFamily="34" charset="0"/>
                <a:cs typeface="Arial" pitchFamily="34" charset="0"/>
                <a:sym typeface="Wingdings 2"/>
              </a:rPr>
              <a:t></a:t>
            </a:r>
            <a:r>
              <a:rPr lang="en-US" sz="2000" dirty="0" smtClean="0">
                <a:solidFill>
                  <a:srgbClr val="002060"/>
                </a:solidFill>
                <a:latin typeface="Arial" pitchFamily="34" charset="0"/>
                <a:cs typeface="Arial" pitchFamily="34" charset="0"/>
              </a:rPr>
              <a:t>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Chinese collaboration</a:t>
            </a:r>
            <a:endParaRPr lang="en-US" sz="2000" dirty="0" smtClean="0">
              <a:solidFill>
                <a:srgbClr val="002060"/>
              </a:solidFill>
              <a:latin typeface="Arial" pitchFamily="34" charset="0"/>
              <a:cs typeface="Arial" pitchFamily="34" charset="0"/>
              <a:sym typeface="Wingdings 2"/>
            </a:endParaRP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rPr>
              <a:t>–</a:t>
            </a:r>
            <a:r>
              <a:rPr lang="en-US" sz="2000" dirty="0" smtClean="0">
                <a:solidFill>
                  <a:srgbClr val="002060"/>
                </a:solidFill>
                <a:latin typeface="Arial" pitchFamily="34" charset="0"/>
                <a:cs typeface="Arial" pitchFamily="34" charset="0"/>
                <a:sym typeface="Wingdings 2"/>
              </a:rPr>
              <a:t> 	Director’s review (Feb. 2015) </a:t>
            </a: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3"/>
              </a:rPr>
              <a:t> lots of good feedback</a:t>
            </a:r>
            <a:endParaRPr lang="en-US" sz="2000" dirty="0" smtClean="0">
              <a:solidFill>
                <a:srgbClr val="002060"/>
              </a:solidFill>
              <a:latin typeface="Arial" pitchFamily="34" charset="0"/>
              <a:cs typeface="Arial" pitchFamily="34" charset="0"/>
            </a:endParaRPr>
          </a:p>
          <a:p>
            <a:pPr>
              <a:buClr>
                <a:srgbClr val="C00000"/>
              </a:buClr>
              <a:tabLst>
                <a:tab pos="746125" algn="l"/>
                <a:tab pos="1082675"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Collaboration briefing to DOE-NP</a:t>
            </a:r>
          </a:p>
          <a:p>
            <a:pPr>
              <a:buClr>
                <a:srgbClr val="C00000"/>
              </a:buClr>
              <a:tabLst>
                <a:tab pos="569913" algn="l"/>
                <a:tab pos="1082675"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(Nov. 2015)</a:t>
            </a:r>
          </a:p>
        </p:txBody>
      </p:sp>
      <p:pic>
        <p:nvPicPr>
          <p:cNvPr id="330" name="Picture 1"/>
          <p:cNvPicPr>
            <a:picLocks noChangeAspect="1" noChangeArrowheads="1"/>
          </p:cNvPicPr>
          <p:nvPr/>
        </p:nvPicPr>
        <p:blipFill>
          <a:blip r:embed="rId2" cstate="print"/>
          <a:srcRect/>
          <a:stretch>
            <a:fillRect/>
          </a:stretch>
        </p:blipFill>
        <p:spPr bwMode="auto">
          <a:xfrm>
            <a:off x="5562600" y="3886200"/>
            <a:ext cx="3403938" cy="22937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29" name="Picture 2"/>
          <p:cNvPicPr>
            <a:picLocks noChangeAspect="1" noChangeArrowheads="1"/>
          </p:cNvPicPr>
          <p:nvPr/>
        </p:nvPicPr>
        <p:blipFill>
          <a:blip r:embed="rId3" cstate="print"/>
          <a:srcRect/>
          <a:stretch>
            <a:fillRect/>
          </a:stretch>
        </p:blipFill>
        <p:spPr bwMode="auto">
          <a:xfrm>
            <a:off x="5822874" y="963328"/>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1582306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Electron Ion Collider</a:t>
            </a:r>
            <a:endParaRPr lang="en-US" dirty="0"/>
          </a:p>
        </p:txBody>
      </p:sp>
      <p:sp>
        <p:nvSpPr>
          <p:cNvPr id="4" name="TextBox 3"/>
          <p:cNvSpPr txBox="1"/>
          <p:nvPr/>
        </p:nvSpPr>
        <p:spPr>
          <a:xfrm>
            <a:off x="4114800" y="4800600"/>
            <a:ext cx="4573816" cy="1015663"/>
          </a:xfrm>
          <a:prstGeom prst="rect">
            <a:avLst/>
          </a:prstGeom>
          <a:noFill/>
        </p:spPr>
        <p:txBody>
          <a:bodyPr wrap="none" rtlCol="0">
            <a:spAutoFit/>
          </a:bodyPr>
          <a:lstStyle/>
          <a:p>
            <a:r>
              <a:rPr lang="en-US" sz="2000" b="1" dirty="0">
                <a:solidFill>
                  <a:srgbClr val="002060"/>
                </a:solidFill>
                <a:latin typeface="Arial" pitchFamily="34" charset="0"/>
                <a:cs typeface="Arial" pitchFamily="34" charset="0"/>
              </a:rPr>
              <a:t>Exploring the Glue that Binds Us </a:t>
            </a:r>
            <a:r>
              <a:rPr lang="en-US" sz="2000" b="1" dirty="0" smtClean="0">
                <a:solidFill>
                  <a:srgbClr val="002060"/>
                </a:solidFill>
                <a:latin typeface="Arial" pitchFamily="34" charset="0"/>
                <a:cs typeface="Arial" pitchFamily="34" charset="0"/>
              </a:rPr>
              <a:t>All</a:t>
            </a:r>
          </a:p>
          <a:p>
            <a:endParaRPr lang="en-US" sz="2000" b="1" dirty="0">
              <a:solidFill>
                <a:srgbClr val="002060"/>
              </a:solidFill>
              <a:latin typeface="Arial" pitchFamily="34" charset="0"/>
              <a:cs typeface="Arial" pitchFamily="34" charset="0"/>
            </a:endParaRPr>
          </a:p>
          <a:p>
            <a:r>
              <a:rPr lang="en-US" sz="2000" b="1" dirty="0" smtClean="0">
                <a:solidFill>
                  <a:srgbClr val="C00000"/>
                </a:solidFill>
                <a:latin typeface="Arial" pitchFamily="34" charset="0"/>
                <a:cs typeface="Arial" pitchFamily="34" charset="0"/>
              </a:rPr>
              <a:t>(</a:t>
            </a:r>
            <a:r>
              <a:rPr lang="en-US" sz="2000" b="1" dirty="0" smtClean="0">
                <a:solidFill>
                  <a:srgbClr val="C00000"/>
                </a:solidFill>
                <a:latin typeface="Arial" pitchFamily="34" charset="0"/>
                <a:cs typeface="Arial" pitchFamily="34" charset="0"/>
                <a:sym typeface="Wingdings 3"/>
              </a:rPr>
              <a:t> R. Yoshida)</a:t>
            </a:r>
            <a:endParaRPr lang="en-US" sz="2000" b="1" dirty="0">
              <a:solidFill>
                <a:srgbClr val="C00000"/>
              </a:solidFill>
              <a:latin typeface="Arial" pitchFamily="34" charset="0"/>
              <a:cs typeface="Arial" pitchFamily="34" charset="0"/>
            </a:endParaRPr>
          </a:p>
        </p:txBody>
      </p:sp>
      <p:sp>
        <p:nvSpPr>
          <p:cNvPr id="5" name="TextBox 4"/>
          <p:cNvSpPr txBox="1"/>
          <p:nvPr/>
        </p:nvSpPr>
        <p:spPr>
          <a:xfrm>
            <a:off x="4648053" y="1343055"/>
            <a:ext cx="3200107" cy="400110"/>
          </a:xfrm>
          <a:prstGeom prst="rect">
            <a:avLst/>
          </a:prstGeom>
          <a:noFill/>
        </p:spPr>
        <p:txBody>
          <a:bodyPr wrap="none" rtlCol="0">
            <a:spAutoFit/>
          </a:bodyPr>
          <a:lstStyle/>
          <a:p>
            <a:r>
              <a:rPr lang="en-US" sz="2000" b="1" dirty="0">
                <a:solidFill>
                  <a:srgbClr val="002060"/>
                </a:solidFill>
                <a:latin typeface="Arial" pitchFamily="34" charset="0"/>
                <a:cs typeface="Arial" pitchFamily="34" charset="0"/>
              </a:rPr>
              <a:t>LRP Recommendation III</a:t>
            </a:r>
          </a:p>
        </p:txBody>
      </p:sp>
      <p:pic>
        <p:nvPicPr>
          <p:cNvPr id="7" name="Picture 6"/>
          <p:cNvPicPr>
            <a:picLocks noChangeAspect="1"/>
          </p:cNvPicPr>
          <p:nvPr/>
        </p:nvPicPr>
        <p:blipFill>
          <a:blip r:embed="rId3" cstate="print"/>
          <a:stretch>
            <a:fillRect/>
          </a:stretch>
        </p:blipFill>
        <p:spPr>
          <a:xfrm>
            <a:off x="695915" y="1676400"/>
            <a:ext cx="2502873" cy="3240976"/>
          </a:xfrm>
          <a:prstGeom prst="rect">
            <a:avLst/>
          </a:prstGeom>
          <a:effectLst>
            <a:outerShdw blurRad="292100" dist="139700" dir="2700000" algn="ctr" rotWithShape="0">
              <a:srgbClr val="000000">
                <a:alpha val="65000"/>
              </a:srgbClr>
            </a:outerShdw>
          </a:effectLst>
          <a:scene3d>
            <a:camera prst="orthographicFront"/>
            <a:lightRig rig="threePt" dir="t"/>
          </a:scene3d>
          <a:sp3d>
            <a:bevelT/>
            <a:bevelB w="0" h="0"/>
          </a:sp3d>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388" y="2091799"/>
            <a:ext cx="5500687" cy="241017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921239" y="5105400"/>
            <a:ext cx="2050561" cy="707886"/>
          </a:xfrm>
          <a:prstGeom prst="rect">
            <a:avLst/>
          </a:prstGeom>
          <a:noFill/>
        </p:spPr>
        <p:txBody>
          <a:bodyPr wrap="none" rtlCol="0">
            <a:spAutoFit/>
          </a:bodyPr>
          <a:lstStyle/>
          <a:p>
            <a:pPr algn="ctr"/>
            <a:r>
              <a:rPr lang="en-US" sz="2000" dirty="0" smtClean="0">
                <a:solidFill>
                  <a:srgbClr val="002060"/>
                </a:solidFill>
                <a:latin typeface="Arial" pitchFamily="34" charset="0"/>
                <a:cs typeface="Arial" pitchFamily="34" charset="0"/>
              </a:rPr>
              <a:t>EIC Community </a:t>
            </a:r>
          </a:p>
          <a:p>
            <a:pPr algn="ctr"/>
            <a:r>
              <a:rPr lang="en-US" sz="2000" dirty="0" smtClean="0">
                <a:solidFill>
                  <a:srgbClr val="002060"/>
                </a:solidFill>
                <a:latin typeface="Arial" pitchFamily="34" charset="0"/>
                <a:cs typeface="Arial" pitchFamily="34" charset="0"/>
              </a:rPr>
              <a:t>White Paper</a:t>
            </a:r>
          </a:p>
        </p:txBody>
      </p:sp>
    </p:spTree>
    <p:extLst>
      <p:ext uri="{BB962C8B-B14F-4D97-AF65-F5344CB8AC3E}">
        <p14:creationId xmlns:p14="http://schemas.microsoft.com/office/powerpoint/2010/main" val="3753357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Congratulations!</a:t>
            </a:r>
            <a:endParaRPr lang="en-US" dirty="0"/>
          </a:p>
        </p:txBody>
      </p:sp>
      <p:sp>
        <p:nvSpPr>
          <p:cNvPr id="3" name="Content Placeholder 2"/>
          <p:cNvSpPr>
            <a:spLocks noGrp="1"/>
          </p:cNvSpPr>
          <p:nvPr>
            <p:ph idx="1"/>
          </p:nvPr>
        </p:nvSpPr>
        <p:spPr>
          <a:xfrm>
            <a:off x="628650" y="1115736"/>
            <a:ext cx="7886700" cy="5262563"/>
          </a:xfrm>
        </p:spPr>
        <p:txBody>
          <a:bodyPr/>
          <a:lstStyle/>
          <a:p>
            <a:r>
              <a:rPr lang="en-US" b="1" dirty="0" smtClean="0"/>
              <a:t>  2017 </a:t>
            </a:r>
            <a:r>
              <a:rPr lang="en-US" b="1" dirty="0"/>
              <a:t>Tom W. Bonner Prize in Nuclear Physics Recipient</a:t>
            </a:r>
          </a:p>
          <a:p>
            <a:pPr marL="0" indent="0">
              <a:buNone/>
            </a:pPr>
            <a:endParaRPr lang="en-US" b="1" dirty="0" smtClean="0"/>
          </a:p>
          <a:p>
            <a:pPr marL="0" indent="0">
              <a:buNone/>
            </a:pPr>
            <a:endParaRPr lang="en-US" b="1" dirty="0"/>
          </a:p>
          <a:p>
            <a:pPr marL="0" indent="0">
              <a:buNone/>
            </a:pPr>
            <a:endParaRPr lang="en-US" b="1" dirty="0" smtClean="0"/>
          </a:p>
          <a:p>
            <a:pPr marL="0" indent="0">
              <a:buNone/>
            </a:pPr>
            <a:endParaRPr lang="en-US" b="1" dirty="0" smtClean="0"/>
          </a:p>
          <a:p>
            <a:pPr marL="0" indent="0">
              <a:buNone/>
            </a:pPr>
            <a:endParaRPr lang="en-US" b="1" dirty="0"/>
          </a:p>
          <a:p>
            <a:pPr marL="0" indent="0">
              <a:lnSpc>
                <a:spcPct val="100000"/>
              </a:lnSpc>
              <a:buNone/>
            </a:pPr>
            <a:r>
              <a:rPr lang="en-US" b="1" dirty="0" smtClean="0"/>
              <a:t>Charles </a:t>
            </a:r>
            <a:r>
              <a:rPr lang="en-US" b="1" dirty="0"/>
              <a:t>F. </a:t>
            </a:r>
            <a:r>
              <a:rPr lang="en-US" b="1" dirty="0" err="1"/>
              <a:t>Perdrisat</a:t>
            </a:r>
            <a:r>
              <a:rPr lang="en-US" b="1" dirty="0"/>
              <a:t> </a:t>
            </a:r>
            <a:br>
              <a:rPr lang="en-US" b="1" dirty="0"/>
            </a:br>
            <a:r>
              <a:rPr lang="en-US" b="1" dirty="0"/>
              <a:t>College of William and Mary </a:t>
            </a:r>
          </a:p>
          <a:p>
            <a:pPr marL="0" indent="0">
              <a:buNone/>
            </a:pPr>
            <a:endParaRPr lang="en-US" sz="1800" b="1" dirty="0" smtClean="0"/>
          </a:p>
          <a:p>
            <a:pPr marL="0" indent="0">
              <a:buNone/>
            </a:pPr>
            <a:r>
              <a:rPr lang="en-US" sz="1800" b="1" dirty="0" smtClean="0"/>
              <a:t>Citation:</a:t>
            </a:r>
          </a:p>
          <a:p>
            <a:pPr marL="0" indent="0">
              <a:lnSpc>
                <a:spcPct val="100000"/>
              </a:lnSpc>
              <a:buNone/>
            </a:pPr>
            <a:r>
              <a:rPr lang="en-US" dirty="0" smtClean="0"/>
              <a:t>"</a:t>
            </a:r>
            <a:r>
              <a:rPr lang="en-US" sz="1800" i="1" dirty="0" smtClean="0"/>
              <a:t>For groundbreaking measurements of nucleon structure, and discovering the unexpected behavior of the magnetic and electric nucleon form factors with changing momentum transfer.</a:t>
            </a:r>
            <a:r>
              <a:rPr lang="en-US" sz="1800" dirty="0" smtClean="0"/>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960" y="1592510"/>
            <a:ext cx="2800350" cy="271462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899822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6074"/>
            <a:ext cx="9139983" cy="538609"/>
          </a:xfrm>
          <a:prstGeom prst="rect">
            <a:avLst/>
          </a:prstGeom>
          <a:noFill/>
        </p:spPr>
        <p:txBody>
          <a:bodyPr wrap="square" rtlCol="0">
            <a:spAutoFit/>
          </a:bodyPr>
          <a:lstStyle/>
          <a:p>
            <a:pPr algn="ctr"/>
            <a:r>
              <a:rPr lang="en-US" sz="2900" b="1" dirty="0" smtClean="0">
                <a:latin typeface="Arial" panose="020B0604020202020204" pitchFamily="34" charset="0"/>
                <a:cs typeface="Arial" panose="020B0604020202020204" pitchFamily="34" charset="0"/>
              </a:rPr>
              <a:t>Bunched Ion Beam Cooling – preliminary results</a:t>
            </a:r>
            <a:endParaRPr lang="en-US" sz="2900" b="1" dirty="0">
              <a:latin typeface="Arial" panose="020B0604020202020204" pitchFamily="34" charset="0"/>
              <a:cs typeface="Arial" panose="020B0604020202020204" pitchFamily="34" charset="0"/>
            </a:endParaRPr>
          </a:p>
        </p:txBody>
      </p:sp>
      <p:grpSp>
        <p:nvGrpSpPr>
          <p:cNvPr id="7" name="Group 6"/>
          <p:cNvGrpSpPr/>
          <p:nvPr/>
        </p:nvGrpSpPr>
        <p:grpSpPr>
          <a:xfrm>
            <a:off x="4409440" y="2652970"/>
            <a:ext cx="4729279" cy="3534167"/>
            <a:chOff x="4409440" y="2652970"/>
            <a:chExt cx="4729279" cy="3534167"/>
          </a:xfrm>
        </p:grpSpPr>
        <p:sp>
          <p:nvSpPr>
            <p:cNvPr id="3" name="Rectangle 2"/>
            <p:cNvSpPr/>
            <p:nvPr/>
          </p:nvSpPr>
          <p:spPr>
            <a:xfrm>
              <a:off x="4409440" y="3026769"/>
              <a:ext cx="4729279" cy="316036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09440" y="2652970"/>
              <a:ext cx="4729279" cy="369332"/>
            </a:xfrm>
            <a:prstGeom prst="rect">
              <a:avLst/>
            </a:prstGeom>
            <a:solidFill>
              <a:srgbClr val="FFC000"/>
            </a:solidFill>
            <a:ln>
              <a:solidFill>
                <a:schemeClr val="tx1"/>
              </a:solidFill>
            </a:ln>
          </p:spPr>
          <p:txBody>
            <a:bodyPr wrap="square" rtlCol="0">
              <a:spAutoFit/>
            </a:bodyPr>
            <a:lstStyle/>
            <a:p>
              <a:pPr algn="ctr"/>
              <a:r>
                <a:rPr lang="en-US" b="1" dirty="0" smtClean="0">
                  <a:latin typeface="Arial" panose="020B0604020202020204" pitchFamily="34" charset="0"/>
                  <a:cs typeface="Arial" panose="020B0604020202020204" pitchFamily="34" charset="0"/>
                </a:rPr>
                <a:t>Experiment data observation on BPMs</a:t>
              </a:r>
              <a:endParaRPr lang="en-US" b="1" dirty="0">
                <a:latin typeface="Arial" panose="020B0604020202020204" pitchFamily="34" charset="0"/>
                <a:cs typeface="Arial" panose="020B0604020202020204" pitchFamily="34" charset="0"/>
              </a:endParaRPr>
            </a:p>
          </p:txBody>
        </p:sp>
        <p:grpSp>
          <p:nvGrpSpPr>
            <p:cNvPr id="18" name="Group 17"/>
            <p:cNvGrpSpPr/>
            <p:nvPr/>
          </p:nvGrpSpPr>
          <p:grpSpPr>
            <a:xfrm>
              <a:off x="4490519" y="3026769"/>
              <a:ext cx="4648200" cy="3160368"/>
              <a:chOff x="4495800" y="3352800"/>
              <a:chExt cx="4648200" cy="3160368"/>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3627092"/>
                <a:ext cx="4648200" cy="288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17715" y="3352800"/>
                <a:ext cx="1633781" cy="276999"/>
              </a:xfrm>
              <a:prstGeom prst="rect">
                <a:avLst/>
              </a:prstGeom>
              <a:noFill/>
            </p:spPr>
            <p:txBody>
              <a:bodyPr wrap="none" rtlCol="0">
                <a:spAutoFit/>
              </a:bodyPr>
              <a:lstStyle/>
              <a:p>
                <a:r>
                  <a:rPr lang="en-US" sz="1200" b="1" dirty="0">
                    <a:solidFill>
                      <a:srgbClr val="FF0000"/>
                    </a:solidFill>
                    <a:latin typeface="Arial" panose="020B0604020202020204" pitchFamily="34" charset="0"/>
                    <a:cs typeface="Arial" panose="020B0604020202020204" pitchFamily="34" charset="0"/>
                  </a:rPr>
                  <a:t>c</a:t>
                </a:r>
                <a:r>
                  <a:rPr lang="en-US" sz="1200" b="1" dirty="0" smtClean="0">
                    <a:solidFill>
                      <a:srgbClr val="FF0000"/>
                    </a:solidFill>
                    <a:latin typeface="Arial" panose="020B0604020202020204" pitchFamily="34" charset="0"/>
                    <a:cs typeface="Arial" panose="020B0604020202020204" pitchFamily="34" charset="0"/>
                  </a:rPr>
                  <a:t>ooled ion bunches</a:t>
                </a:r>
                <a:endParaRPr lang="en-US" sz="1200" b="1" dirty="0">
                  <a:solidFill>
                    <a:srgbClr val="FF0000"/>
                  </a:solidFill>
                  <a:latin typeface="Arial" panose="020B0604020202020204" pitchFamily="34" charset="0"/>
                  <a:cs typeface="Arial" panose="020B0604020202020204" pitchFamily="34" charset="0"/>
                </a:endParaRPr>
              </a:p>
            </p:txBody>
          </p:sp>
          <p:cxnSp>
            <p:nvCxnSpPr>
              <p:cNvPr id="9" name="Straight Arrow Connector 8"/>
              <p:cNvCxnSpPr/>
              <p:nvPr/>
            </p:nvCxnSpPr>
            <p:spPr bwMode="auto">
              <a:xfrm flipH="1">
                <a:off x="5181600" y="3651841"/>
                <a:ext cx="152400" cy="461188"/>
              </a:xfrm>
              <a:prstGeom prst="straightConnector1">
                <a:avLst/>
              </a:prstGeom>
              <a:solidFill>
                <a:schemeClr val="accent1"/>
              </a:solidFill>
              <a:ln w="9525" cap="flat" cmpd="sng" algn="ctr">
                <a:solidFill>
                  <a:srgbClr val="FF3300"/>
                </a:solidFill>
                <a:prstDash val="solid"/>
                <a:round/>
                <a:headEnd type="none" w="med" len="med"/>
                <a:tailEnd type="triangle"/>
              </a:ln>
              <a:effectLst/>
            </p:spPr>
          </p:cxnSp>
          <p:cxnSp>
            <p:nvCxnSpPr>
              <p:cNvPr id="11" name="Straight Arrow Connector 10"/>
              <p:cNvCxnSpPr/>
              <p:nvPr/>
            </p:nvCxnSpPr>
            <p:spPr bwMode="auto">
              <a:xfrm>
                <a:off x="5715000" y="3651841"/>
                <a:ext cx="152400" cy="378215"/>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5" name="Straight Arrow Connector 14"/>
              <p:cNvCxnSpPr/>
              <p:nvPr/>
            </p:nvCxnSpPr>
            <p:spPr bwMode="auto">
              <a:xfrm flipH="1">
                <a:off x="6477000" y="3610135"/>
                <a:ext cx="76200" cy="502894"/>
              </a:xfrm>
              <a:prstGeom prst="straightConnector1">
                <a:avLst/>
              </a:prstGeom>
              <a:solidFill>
                <a:schemeClr val="accent1"/>
              </a:solidFill>
              <a:ln w="9525" cap="flat" cmpd="sng" algn="ctr">
                <a:solidFill>
                  <a:srgbClr val="FF3300"/>
                </a:solidFill>
                <a:prstDash val="solid"/>
                <a:round/>
                <a:headEnd type="none" w="med" len="med"/>
                <a:tailEnd type="triangle"/>
              </a:ln>
              <a:effectLst/>
            </p:spPr>
          </p:cxnSp>
          <p:cxnSp>
            <p:nvCxnSpPr>
              <p:cNvPr id="16" name="Straight Arrow Connector 15"/>
              <p:cNvCxnSpPr/>
              <p:nvPr/>
            </p:nvCxnSpPr>
            <p:spPr bwMode="auto">
              <a:xfrm>
                <a:off x="7162800" y="3601496"/>
                <a:ext cx="152400" cy="521944"/>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sp>
            <p:nvSpPr>
              <p:cNvPr id="17" name="TextBox 16"/>
              <p:cNvSpPr txBox="1"/>
              <p:nvPr/>
            </p:nvSpPr>
            <p:spPr>
              <a:xfrm>
                <a:off x="6339377" y="3352800"/>
                <a:ext cx="1822935" cy="276999"/>
              </a:xfrm>
              <a:prstGeom prst="rect">
                <a:avLst/>
              </a:prstGeom>
              <a:noFill/>
            </p:spPr>
            <p:txBody>
              <a:bodyPr wrap="none" rtlCol="0">
                <a:spAutoFit/>
              </a:bodyPr>
              <a:lstStyle/>
              <a:p>
                <a:r>
                  <a:rPr lang="en-US" sz="1200" b="1" dirty="0" smtClean="0">
                    <a:solidFill>
                      <a:srgbClr val="FF0000"/>
                    </a:solidFill>
                    <a:latin typeface="Arial" panose="020B0604020202020204" pitchFamily="34" charset="0"/>
                    <a:cs typeface="Arial" panose="020B0604020202020204" pitchFamily="34" charset="0"/>
                  </a:rPr>
                  <a:t>uncooled ion bunches</a:t>
                </a:r>
                <a:endParaRPr lang="en-US" sz="12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5410200" y="4873540"/>
                <a:ext cx="1906291" cy="276999"/>
              </a:xfrm>
              <a:prstGeom prst="rect">
                <a:avLst/>
              </a:prstGeom>
              <a:noFill/>
            </p:spPr>
            <p:txBody>
              <a:bodyPr wrap="none" rtlCol="0">
                <a:spAutoFit/>
              </a:bodyPr>
              <a:lstStyle/>
              <a:p>
                <a:r>
                  <a:rPr lang="en-US" sz="1200" b="1" dirty="0" smtClean="0">
                    <a:solidFill>
                      <a:srgbClr val="0000FF"/>
                    </a:solidFill>
                    <a:latin typeface="Arial" panose="020B0604020202020204" pitchFamily="34" charset="0"/>
                    <a:cs typeface="Arial" panose="020B0604020202020204" pitchFamily="34" charset="0"/>
                  </a:rPr>
                  <a:t>Electron bunches 1.5</a:t>
                </a:r>
                <a:r>
                  <a:rPr lang="en-US" sz="1200" b="1" dirty="0" smtClean="0">
                    <a:solidFill>
                      <a:srgbClr val="0000FF"/>
                    </a:solidFill>
                    <a:latin typeface="Symbol" panose="05050102010706020507" pitchFamily="18" charset="2"/>
                  </a:rPr>
                  <a:t>m</a:t>
                </a:r>
                <a:r>
                  <a:rPr lang="en-US" sz="1200" b="1" dirty="0" smtClean="0">
                    <a:solidFill>
                      <a:srgbClr val="0000FF"/>
                    </a:solidFill>
                    <a:latin typeface="Arial" panose="020B0604020202020204" pitchFamily="34" charset="0"/>
                    <a:cs typeface="Arial" panose="020B0604020202020204" pitchFamily="34" charset="0"/>
                  </a:rPr>
                  <a:t>s</a:t>
                </a:r>
                <a:endParaRPr lang="en-US" sz="1200" b="1" dirty="0">
                  <a:solidFill>
                    <a:srgbClr val="0000FF"/>
                  </a:solidFill>
                  <a:latin typeface="Arial" panose="020B0604020202020204" pitchFamily="34" charset="0"/>
                  <a:cs typeface="Arial" panose="020B0604020202020204" pitchFamily="34" charset="0"/>
                </a:endParaRPr>
              </a:p>
            </p:txBody>
          </p:sp>
          <p:cxnSp>
            <p:nvCxnSpPr>
              <p:cNvPr id="27" name="Straight Arrow Connector 26"/>
              <p:cNvCxnSpPr/>
              <p:nvPr/>
            </p:nvCxnSpPr>
            <p:spPr bwMode="auto">
              <a:xfrm flipH="1">
                <a:off x="5289529" y="5181600"/>
                <a:ext cx="273071" cy="227112"/>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31" name="Straight Arrow Connector 30"/>
              <p:cNvCxnSpPr/>
              <p:nvPr/>
            </p:nvCxnSpPr>
            <p:spPr bwMode="auto">
              <a:xfrm>
                <a:off x="6530468" y="5181317"/>
                <a:ext cx="327532" cy="227112"/>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cxnSp>
            <p:nvCxnSpPr>
              <p:cNvPr id="1025" name="Straight Arrow Connector 1024"/>
              <p:cNvCxnSpPr/>
              <p:nvPr/>
            </p:nvCxnSpPr>
            <p:spPr bwMode="auto">
              <a:xfrm flipH="1">
                <a:off x="6019800" y="5183088"/>
                <a:ext cx="113506" cy="227112"/>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grpSp>
      </p:grpSp>
      <p:sp>
        <p:nvSpPr>
          <p:cNvPr id="1030" name="TextBox 1029"/>
          <p:cNvSpPr txBox="1"/>
          <p:nvPr/>
        </p:nvSpPr>
        <p:spPr>
          <a:xfrm>
            <a:off x="-25198" y="862175"/>
            <a:ext cx="9138718" cy="815608"/>
          </a:xfrm>
          <a:prstGeom prst="rect">
            <a:avLst/>
          </a:prstGeom>
          <a:noFill/>
        </p:spPr>
        <p:txBody>
          <a:bodyPr wrap="square" rtlCol="0">
            <a:spAutoFit/>
          </a:bodyPr>
          <a:lstStyle/>
          <a:p>
            <a:pPr marL="227013" indent="-227013">
              <a:buFont typeface="Arial" panose="020B0604020202020204" pitchFamily="34" charset="0"/>
              <a:buChar char="•"/>
            </a:pPr>
            <a:r>
              <a:rPr lang="en-US" sz="1750" dirty="0" smtClean="0">
                <a:latin typeface="Arial" panose="020B0604020202020204" pitchFamily="34" charset="0"/>
                <a:cs typeface="Arial" panose="020B0604020202020204" pitchFamily="34" charset="0"/>
              </a:rPr>
              <a:t>A collaboration of </a:t>
            </a:r>
            <a:r>
              <a:rPr lang="en-US" sz="1750" dirty="0" smtClean="0">
                <a:solidFill>
                  <a:srgbClr val="C00000"/>
                </a:solidFill>
                <a:latin typeface="Arial" panose="020B0604020202020204" pitchFamily="34" charset="0"/>
                <a:cs typeface="Arial" panose="020B0604020202020204" pitchFamily="34" charset="0"/>
              </a:rPr>
              <a:t>JLAB</a:t>
            </a:r>
            <a:r>
              <a:rPr lang="en-US" sz="1750" dirty="0" smtClean="0">
                <a:latin typeface="Arial" panose="020B0604020202020204" pitchFamily="34" charset="0"/>
                <a:cs typeface="Arial" panose="020B0604020202020204" pitchFamily="34" charset="0"/>
              </a:rPr>
              <a:t> and Institute of Modern Physics (</a:t>
            </a:r>
            <a:r>
              <a:rPr lang="en-US" sz="1750" dirty="0" smtClean="0">
                <a:solidFill>
                  <a:srgbClr val="C00000"/>
                </a:solidFill>
                <a:latin typeface="Arial" panose="020B0604020202020204" pitchFamily="34" charset="0"/>
                <a:cs typeface="Arial" panose="020B0604020202020204" pitchFamily="34" charset="0"/>
              </a:rPr>
              <a:t>IMP</a:t>
            </a:r>
            <a:r>
              <a:rPr lang="en-US" sz="1750" dirty="0" smtClean="0">
                <a:latin typeface="Arial" panose="020B0604020202020204" pitchFamily="34" charset="0"/>
                <a:cs typeface="Arial" panose="020B0604020202020204" pitchFamily="34" charset="0"/>
              </a:rPr>
              <a:t>), China</a:t>
            </a:r>
          </a:p>
          <a:p>
            <a:r>
              <a:rPr lang="en-US" sz="1200" dirty="0" smtClean="0">
                <a:latin typeface="Arial" panose="020B0604020202020204" pitchFamily="34" charset="0"/>
                <a:cs typeface="Arial" panose="020B0604020202020204" pitchFamily="34" charset="0"/>
              </a:rPr>
              <a:t> </a:t>
            </a:r>
          </a:p>
          <a:p>
            <a:pPr marL="227013" indent="-227013">
              <a:buFont typeface="Arial" panose="020B0604020202020204" pitchFamily="34" charset="0"/>
              <a:buChar char="•"/>
            </a:pPr>
            <a:r>
              <a:rPr lang="en-US" sz="1750" dirty="0" smtClean="0">
                <a:latin typeface="Arial" panose="020B0604020202020204" pitchFamily="34" charset="0"/>
                <a:cs typeface="Arial" panose="020B0604020202020204" pitchFamily="34" charset="0"/>
              </a:rPr>
              <a:t>The 1</a:t>
            </a:r>
            <a:r>
              <a:rPr lang="en-US" sz="1750" baseline="30000" dirty="0" smtClean="0">
                <a:latin typeface="Arial" panose="020B0604020202020204" pitchFamily="34" charset="0"/>
                <a:cs typeface="Arial" panose="020B0604020202020204" pitchFamily="34" charset="0"/>
              </a:rPr>
              <a:t>st</a:t>
            </a:r>
            <a:r>
              <a:rPr lang="en-US" sz="1750" dirty="0" smtClean="0">
                <a:latin typeface="Arial" panose="020B0604020202020204" pitchFamily="34" charset="0"/>
                <a:cs typeface="Arial" panose="020B0604020202020204" pitchFamily="34" charset="0"/>
              </a:rPr>
              <a:t> experiment was carried out on </a:t>
            </a:r>
            <a:r>
              <a:rPr lang="en-US" sz="1750" b="1" dirty="0" smtClean="0">
                <a:latin typeface="Arial" panose="020B0604020202020204" pitchFamily="34" charset="0"/>
                <a:cs typeface="Arial" panose="020B0604020202020204" pitchFamily="34" charset="0"/>
              </a:rPr>
              <a:t>May 17-22</a:t>
            </a:r>
            <a:r>
              <a:rPr lang="en-US" sz="1750" dirty="0" smtClean="0">
                <a:latin typeface="Arial" panose="020B0604020202020204" pitchFamily="34" charset="0"/>
                <a:cs typeface="Arial" panose="020B0604020202020204" pitchFamily="34" charset="0"/>
              </a:rPr>
              <a:t>, 2016, at Lanzhou, China</a:t>
            </a:r>
          </a:p>
        </p:txBody>
      </p:sp>
      <p:sp>
        <p:nvSpPr>
          <p:cNvPr id="19" name="TextBox 18"/>
          <p:cNvSpPr txBox="1"/>
          <p:nvPr/>
        </p:nvSpPr>
        <p:spPr>
          <a:xfrm>
            <a:off x="-20752" y="1784559"/>
            <a:ext cx="4339833" cy="4855175"/>
          </a:xfrm>
          <a:prstGeom prst="rect">
            <a:avLst/>
          </a:prstGeom>
          <a:noFill/>
        </p:spPr>
        <p:txBody>
          <a:bodyPr wrap="square" rtlCol="0">
            <a:spAutoFit/>
          </a:bodyPr>
          <a:lstStyle/>
          <a:p>
            <a:pPr marL="227013" indent="-227013">
              <a:buFont typeface="Arial" panose="020B0604020202020204" pitchFamily="34" charset="0"/>
              <a:buChar char="•"/>
            </a:pPr>
            <a:r>
              <a:rPr lang="en-US" sz="1750" dirty="0" smtClean="0">
                <a:latin typeface="Arial" panose="020B0604020202020204" pitchFamily="34" charset="0"/>
                <a:cs typeface="Arial" panose="020B0604020202020204" pitchFamily="34" charset="0"/>
              </a:rPr>
              <a:t>A 7MeV/u</a:t>
            </a:r>
            <a:r>
              <a:rPr lang="en-US" sz="1750" dirty="0" smtClean="0">
                <a:solidFill>
                  <a:srgbClr val="3366FF"/>
                </a:solidFill>
                <a:latin typeface="Arial" panose="020B0604020202020204" pitchFamily="34" charset="0"/>
                <a:cs typeface="Arial" panose="020B0604020202020204" pitchFamily="34" charset="0"/>
              </a:rPr>
              <a:t> </a:t>
            </a:r>
            <a:r>
              <a:rPr lang="en-US" sz="1750" b="1" baseline="30000" dirty="0" smtClean="0">
                <a:solidFill>
                  <a:srgbClr val="3366FF"/>
                </a:solidFill>
                <a:latin typeface="Arial" panose="020B0604020202020204" pitchFamily="34" charset="0"/>
                <a:cs typeface="Arial" panose="020B0604020202020204" pitchFamily="34" charset="0"/>
              </a:rPr>
              <a:t>12</a:t>
            </a:r>
            <a:r>
              <a:rPr lang="en-US" sz="1750" b="1" dirty="0" smtClean="0">
                <a:solidFill>
                  <a:srgbClr val="3366FF"/>
                </a:solidFill>
                <a:latin typeface="Arial" panose="020B0604020202020204" pitchFamily="34" charset="0"/>
                <a:cs typeface="Arial" panose="020B0604020202020204" pitchFamily="34" charset="0"/>
              </a:rPr>
              <a:t>C</a:t>
            </a:r>
            <a:r>
              <a:rPr lang="en-US" sz="1750" b="1" baseline="30000" dirty="0" smtClean="0">
                <a:solidFill>
                  <a:srgbClr val="3366FF"/>
                </a:solidFill>
                <a:latin typeface="Arial" panose="020B0604020202020204" pitchFamily="34" charset="0"/>
                <a:cs typeface="Arial" panose="020B0604020202020204" pitchFamily="34" charset="0"/>
              </a:rPr>
              <a:t>6+ </a:t>
            </a:r>
            <a:r>
              <a:rPr lang="en-US" sz="1750" b="1" dirty="0" smtClean="0">
                <a:solidFill>
                  <a:srgbClr val="3366FF"/>
                </a:solidFill>
                <a:latin typeface="Arial" panose="020B0604020202020204" pitchFamily="34" charset="0"/>
                <a:cs typeface="Arial" panose="020B0604020202020204" pitchFamily="34" charset="0"/>
              </a:rPr>
              <a:t>ion beam </a:t>
            </a:r>
            <a:r>
              <a:rPr lang="en-US" sz="1750" dirty="0" smtClean="0">
                <a:latin typeface="Arial" panose="020B0604020202020204" pitchFamily="34" charset="0"/>
                <a:cs typeface="Arial" panose="020B0604020202020204" pitchFamily="34" charset="0"/>
              </a:rPr>
              <a:t>stored in the IMP </a:t>
            </a:r>
            <a:r>
              <a:rPr lang="en-US" sz="1750" dirty="0" err="1" smtClean="0">
                <a:latin typeface="Arial" panose="020B0604020202020204" pitchFamily="34" charset="0"/>
                <a:cs typeface="Arial" panose="020B0604020202020204" pitchFamily="34" charset="0"/>
              </a:rPr>
              <a:t>CSRm</a:t>
            </a:r>
            <a:r>
              <a:rPr lang="en-US" sz="1750" dirty="0" smtClean="0">
                <a:latin typeface="Arial" panose="020B0604020202020204" pitchFamily="34" charset="0"/>
                <a:cs typeface="Arial" panose="020B0604020202020204" pitchFamily="34" charset="0"/>
              </a:rPr>
              <a:t> ring, either coasting or captured by 450kHz RF system (two long bunches)</a:t>
            </a:r>
          </a:p>
          <a:p>
            <a:pPr marL="227013" indent="-227013">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227013" indent="-227013">
              <a:buFont typeface="Arial" panose="020B0604020202020204" pitchFamily="34" charset="0"/>
              <a:buChar char="•"/>
            </a:pPr>
            <a:r>
              <a:rPr lang="en-US" sz="1750" b="1" dirty="0" smtClean="0">
                <a:latin typeface="Arial" panose="020B0604020202020204" pitchFamily="34" charset="0"/>
                <a:cs typeface="Arial" panose="020B0604020202020204" pitchFamily="34" charset="0"/>
              </a:rPr>
              <a:t>Cooling of both coasting and bunched ion by a </a:t>
            </a:r>
            <a:r>
              <a:rPr lang="en-US" sz="1750" b="1" dirty="0" smtClean="0">
                <a:solidFill>
                  <a:srgbClr val="3366FF"/>
                </a:solidFill>
                <a:latin typeface="Arial" panose="020B0604020202020204" pitchFamily="34" charset="0"/>
                <a:cs typeface="Arial" panose="020B0604020202020204" pitchFamily="34" charset="0"/>
              </a:rPr>
              <a:t>pulsed electron beam </a:t>
            </a:r>
            <a:r>
              <a:rPr lang="en-US" sz="1750" b="1" dirty="0" smtClean="0">
                <a:latin typeface="Arial" panose="020B0604020202020204" pitchFamily="34" charset="0"/>
                <a:cs typeface="Arial" panose="020B0604020202020204" pitchFamily="34" charset="0"/>
              </a:rPr>
              <a:t>are observed: first successful step of experimental demonstration of bunched beam cooling</a:t>
            </a:r>
          </a:p>
          <a:p>
            <a:pPr marL="227013" indent="-227013">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227013" indent="-227013">
              <a:buFont typeface="Arial" panose="020B0604020202020204" pitchFamily="34" charset="0"/>
              <a:buChar char="•"/>
            </a:pPr>
            <a:r>
              <a:rPr lang="en-US" sz="1750" b="1" dirty="0" smtClean="0">
                <a:solidFill>
                  <a:srgbClr val="3366FF"/>
                </a:solidFill>
                <a:latin typeface="Arial" panose="020B0604020202020204" pitchFamily="34" charset="0"/>
                <a:cs typeface="Arial" panose="020B0604020202020204" pitchFamily="34" charset="0"/>
              </a:rPr>
              <a:t>Data analysis </a:t>
            </a:r>
            <a:r>
              <a:rPr lang="en-US" sz="1750" dirty="0" smtClean="0">
                <a:latin typeface="Arial" panose="020B0604020202020204" pitchFamily="34" charset="0"/>
                <a:cs typeface="Arial" panose="020B0604020202020204" pitchFamily="34" charset="0"/>
              </a:rPr>
              <a:t>both at IMP and JLAB is in progress</a:t>
            </a:r>
          </a:p>
          <a:p>
            <a:pPr marL="227013" indent="-227013">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pPr marL="227013" indent="-227013">
              <a:buFont typeface="Arial" panose="020B0604020202020204" pitchFamily="34" charset="0"/>
              <a:buChar char="•"/>
            </a:pPr>
            <a:r>
              <a:rPr lang="en-US" sz="1750" dirty="0" smtClean="0">
                <a:latin typeface="Arial" panose="020B0604020202020204" pitchFamily="34" charset="0"/>
                <a:cs typeface="Arial" panose="020B0604020202020204" pitchFamily="34" charset="0"/>
              </a:rPr>
              <a:t>Initial 1D </a:t>
            </a:r>
            <a:r>
              <a:rPr lang="en-US" sz="1750" b="1" dirty="0" smtClean="0">
                <a:solidFill>
                  <a:srgbClr val="3366FF"/>
                </a:solidFill>
                <a:latin typeface="Arial" panose="020B0604020202020204" pitchFamily="34" charset="0"/>
                <a:cs typeface="Arial" panose="020B0604020202020204" pitchFamily="34" charset="0"/>
              </a:rPr>
              <a:t>modeling </a:t>
            </a:r>
            <a:r>
              <a:rPr lang="en-US" sz="1750" dirty="0" smtClean="0">
                <a:latin typeface="Arial" panose="020B0604020202020204" pitchFamily="34" charset="0"/>
                <a:cs typeface="Arial" panose="020B0604020202020204" pitchFamily="34" charset="0"/>
              </a:rPr>
              <a:t>with RF capture and bunching shows the ion cooling and synchrotron sideband effects, agree with experimental observations</a:t>
            </a:r>
            <a:endParaRPr lang="en-US" sz="17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627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9144351" cy="6764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0" name="Rectangle 29"/>
          <p:cNvSpPr/>
          <p:nvPr/>
        </p:nvSpPr>
        <p:spPr bwMode="auto">
          <a:xfrm>
            <a:off x="-8793" y="676469"/>
            <a:ext cx="9153144" cy="5791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sp>
        <p:nvSpPr>
          <p:cNvPr id="4" name="Title 3"/>
          <p:cNvSpPr>
            <a:spLocks noGrp="1"/>
          </p:cNvSpPr>
          <p:nvPr>
            <p:ph type="title" idx="4294967295"/>
          </p:nvPr>
        </p:nvSpPr>
        <p:spPr>
          <a:xfrm>
            <a:off x="0" y="0"/>
            <a:ext cx="9144000" cy="652463"/>
          </a:xfrm>
        </p:spPr>
        <p:txBody>
          <a:bodyPr/>
          <a:lstStyle/>
          <a:p>
            <a:r>
              <a:rPr lang="en-US" dirty="0" err="1" smtClean="0">
                <a:solidFill>
                  <a:schemeClr val="bg1"/>
                </a:solidFill>
              </a:rPr>
              <a:t>JLab</a:t>
            </a:r>
            <a:r>
              <a:rPr lang="en-US" dirty="0" smtClean="0">
                <a:solidFill>
                  <a:schemeClr val="bg1"/>
                </a:solidFill>
              </a:rPr>
              <a:t>: A Laboratory for Nuclear Science</a:t>
            </a:r>
            <a:endParaRPr lang="en-US" dirty="0">
              <a:solidFill>
                <a:schemeClr val="bg1"/>
              </a:solidFill>
            </a:endParaRP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4745" r="54337"/>
          <a:stretch/>
        </p:blipFill>
        <p:spPr>
          <a:xfrm>
            <a:off x="2639791" y="667726"/>
            <a:ext cx="4218209" cy="5799943"/>
          </a:xfrm>
          <a:prstGeom prst="rect">
            <a:avLst/>
          </a:prstGeom>
          <a:ln>
            <a:noFill/>
          </a:ln>
          <a:effectLst>
            <a:softEdge rad="635000"/>
          </a:effectLst>
        </p:spPr>
      </p:pic>
      <p:grpSp>
        <p:nvGrpSpPr>
          <p:cNvPr id="6" name="Group 5"/>
          <p:cNvGrpSpPr/>
          <p:nvPr/>
        </p:nvGrpSpPr>
        <p:grpSpPr>
          <a:xfrm>
            <a:off x="609601" y="4267200"/>
            <a:ext cx="1828800" cy="2224066"/>
            <a:chOff x="609601" y="4267200"/>
            <a:chExt cx="1828800" cy="2224066"/>
          </a:xfrm>
        </p:grpSpPr>
        <p:sp>
          <p:nvSpPr>
            <p:cNvPr id="19" name="TextBox 18"/>
            <p:cNvSpPr txBox="1"/>
            <p:nvPr/>
          </p:nvSpPr>
          <p:spPr>
            <a:xfrm>
              <a:off x="807813" y="6183489"/>
              <a:ext cx="1630587"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Cryogenics</a:t>
              </a:r>
            </a:p>
          </p:txBody>
        </p:sp>
        <p:pic>
          <p:nvPicPr>
            <p:cNvPr id="33" name="Picture 32"/>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9601" y="4267200"/>
              <a:ext cx="1828800" cy="1957913"/>
            </a:xfrm>
            <a:prstGeom prst="rect">
              <a:avLst/>
            </a:prstGeom>
            <a:ln>
              <a:noFill/>
            </a:ln>
            <a:effectLst/>
            <a:scene3d>
              <a:camera prst="orthographicFront"/>
              <a:lightRig rig="threePt" dir="t"/>
            </a:scene3d>
            <a:sp3d>
              <a:bevelT/>
            </a:sp3d>
          </p:spPr>
        </p:pic>
      </p:grpSp>
      <p:grpSp>
        <p:nvGrpSpPr>
          <p:cNvPr id="5" name="Group 4"/>
          <p:cNvGrpSpPr/>
          <p:nvPr/>
        </p:nvGrpSpPr>
        <p:grpSpPr>
          <a:xfrm>
            <a:off x="149811" y="2514600"/>
            <a:ext cx="2217656" cy="1645510"/>
            <a:chOff x="149811" y="2514600"/>
            <a:chExt cx="2217656" cy="1645510"/>
          </a:xfrm>
        </p:grpSpPr>
        <p:sp>
          <p:nvSpPr>
            <p:cNvPr id="18" name="TextBox 17"/>
            <p:cNvSpPr txBox="1"/>
            <p:nvPr/>
          </p:nvSpPr>
          <p:spPr>
            <a:xfrm>
              <a:off x="149811" y="3852333"/>
              <a:ext cx="2204565"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Medical Imaging</a:t>
              </a:r>
            </a:p>
          </p:txBody>
        </p:sp>
        <p:pic>
          <p:nvPicPr>
            <p:cNvPr id="32" name="Picture 2" descr="P1080582.JPG"/>
            <p:cNvPicPr>
              <a:picLocks noChangeAspect="1"/>
            </p:cNvPicPr>
            <p:nvPr/>
          </p:nvPicPr>
          <p:blipFill rotWithShape="1">
            <a:blip r:embed="rId5" cstate="print"/>
            <a:srcRect t="6183" b="15185"/>
            <a:stretch/>
          </p:blipFill>
          <p:spPr bwMode="auto">
            <a:xfrm>
              <a:off x="152400" y="2514600"/>
              <a:ext cx="2215067" cy="1306691"/>
            </a:xfrm>
            <a:prstGeom prst="rect">
              <a:avLst/>
            </a:prstGeom>
            <a:ln>
              <a:noFill/>
            </a:ln>
            <a:effectLst/>
            <a:scene3d>
              <a:camera prst="orthographicFront"/>
              <a:lightRig rig="threePt" dir="t"/>
            </a:scene3d>
            <a:sp3d>
              <a:bevelT/>
            </a:sp3d>
          </p:spPr>
        </p:pic>
      </p:grpSp>
      <p:grpSp>
        <p:nvGrpSpPr>
          <p:cNvPr id="10" name="Group 9"/>
          <p:cNvGrpSpPr/>
          <p:nvPr/>
        </p:nvGrpSpPr>
        <p:grpSpPr>
          <a:xfrm>
            <a:off x="6432173" y="725545"/>
            <a:ext cx="1896673" cy="2003010"/>
            <a:chOff x="6660773" y="725545"/>
            <a:chExt cx="1896673" cy="2003010"/>
          </a:xfrm>
        </p:grpSpPr>
        <p:sp>
          <p:nvSpPr>
            <p:cNvPr id="15" name="TextBox 14"/>
            <p:cNvSpPr txBox="1"/>
            <p:nvPr/>
          </p:nvSpPr>
          <p:spPr>
            <a:xfrm>
              <a:off x="6660773" y="2205335"/>
              <a:ext cx="1896673" cy="523220"/>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Fundamental</a:t>
              </a:r>
            </a:p>
            <a:p>
              <a:pPr algn="ctr" defTabSz="457200"/>
              <a:r>
                <a:rPr lang="en-US" sz="1400" dirty="0">
                  <a:solidFill>
                    <a:prstClr val="white"/>
                  </a:solidFill>
                  <a:latin typeface="Arial" pitchFamily="34" charset="0"/>
                  <a:cs typeface="Arial" pitchFamily="34" charset="0"/>
                </a:rPr>
                <a:t>Forces &amp; Symmetries</a:t>
              </a:r>
            </a:p>
          </p:txBody>
        </p:sp>
        <p:grpSp>
          <p:nvGrpSpPr>
            <p:cNvPr id="48" name="Group 47"/>
            <p:cNvGrpSpPr/>
            <p:nvPr/>
          </p:nvGrpSpPr>
          <p:grpSpPr>
            <a:xfrm>
              <a:off x="6705600" y="725545"/>
              <a:ext cx="1828800" cy="1470806"/>
              <a:chOff x="5695457" y="593011"/>
              <a:chExt cx="3657600" cy="2611528"/>
            </a:xfrm>
            <a:effectLst/>
          </p:grpSpPr>
          <p:pic>
            <p:nvPicPr>
              <p:cNvPr id="49" name="Picture 4" descr="Elementary particles behave differently in the mirror worl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457" y="593011"/>
                <a:ext cx="3657600" cy="261152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0" name="Rectangle 49"/>
              <p:cNvSpPr/>
              <p:nvPr/>
            </p:nvSpPr>
            <p:spPr>
              <a:xfrm>
                <a:off x="6218710" y="1828800"/>
                <a:ext cx="410690" cy="369332"/>
              </a:xfrm>
              <a:prstGeom prst="rect">
                <a:avLst/>
              </a:prstGeom>
              <a:solidFill>
                <a:schemeClr val="bg1"/>
              </a:solidFill>
            </p:spPr>
            <p:txBody>
              <a:bodyPr wrap="none">
                <a:spAutoFit/>
              </a:bodyPr>
              <a:lstStyle/>
              <a:p>
                <a:pPr defTabSz="457200"/>
                <a:r>
                  <a:rPr lang="en-US" dirty="0">
                    <a:solidFill>
                      <a:srgbClr val="000000"/>
                    </a:solidFill>
                    <a:latin typeface="Arial" charset="0"/>
                  </a:rPr>
                  <a:t>Z</a:t>
                </a:r>
                <a:r>
                  <a:rPr lang="en-US" baseline="30000" dirty="0">
                    <a:solidFill>
                      <a:srgbClr val="000000"/>
                    </a:solidFill>
                    <a:latin typeface="Arial" charset="0"/>
                  </a:rPr>
                  <a:t>0</a:t>
                </a:r>
                <a:endParaRPr lang="en-US" baseline="30000" dirty="0">
                  <a:solidFill>
                    <a:prstClr val="black"/>
                  </a:solidFill>
                </a:endParaRPr>
              </a:p>
            </p:txBody>
          </p:sp>
        </p:grpSp>
      </p:grpSp>
      <p:grpSp>
        <p:nvGrpSpPr>
          <p:cNvPr id="12" name="Group 11"/>
          <p:cNvGrpSpPr/>
          <p:nvPr/>
        </p:nvGrpSpPr>
        <p:grpSpPr>
          <a:xfrm>
            <a:off x="7162449" y="4801140"/>
            <a:ext cx="1981551" cy="1675860"/>
            <a:chOff x="7162799" y="4651813"/>
            <a:chExt cx="1981551" cy="1675860"/>
          </a:xfrm>
        </p:grpSpPr>
        <p:sp>
          <p:nvSpPr>
            <p:cNvPr id="31" name="TextBox 30"/>
            <p:cNvSpPr txBox="1"/>
            <p:nvPr/>
          </p:nvSpPr>
          <p:spPr>
            <a:xfrm>
              <a:off x="7162799" y="6019896"/>
              <a:ext cx="198155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Theory </a:t>
              </a:r>
              <a:r>
                <a:rPr lang="en-US" sz="1400" dirty="0" smtClean="0">
                  <a:solidFill>
                    <a:prstClr val="white"/>
                  </a:solidFill>
                  <a:latin typeface="Arial" pitchFamily="34" charset="0"/>
                  <a:cs typeface="Arial" pitchFamily="34" charset="0"/>
                </a:rPr>
                <a:t>&amp; </a:t>
              </a:r>
              <a:r>
                <a:rPr lang="en-US" sz="1400" dirty="0">
                  <a:solidFill>
                    <a:prstClr val="white"/>
                  </a:solidFill>
                  <a:latin typeface="Arial" pitchFamily="34" charset="0"/>
                  <a:cs typeface="Arial" pitchFamily="34" charset="0"/>
                </a:rPr>
                <a:t>Computation</a:t>
              </a:r>
            </a:p>
          </p:txBody>
        </p:sp>
        <p:pic>
          <p:nvPicPr>
            <p:cNvPr id="54" name="Picture 1"/>
            <p:cNvPicPr>
              <a:picLocks noChangeAspect="1" noChangeArrowheads="1"/>
            </p:cNvPicPr>
            <p:nvPr/>
          </p:nvPicPr>
          <p:blipFill>
            <a:blip r:embed="rId7" cstate="print"/>
            <a:srcRect/>
            <a:stretch>
              <a:fillRect/>
            </a:stretch>
          </p:blipFill>
          <p:spPr bwMode="auto">
            <a:xfrm>
              <a:off x="7399029" y="4651813"/>
              <a:ext cx="1515580" cy="1371600"/>
            </a:xfrm>
            <a:prstGeom prst="rect">
              <a:avLst/>
            </a:prstGeom>
            <a:noFill/>
            <a:ln w="9525">
              <a:noFill/>
              <a:miter lim="800000"/>
              <a:headEnd/>
              <a:tailEnd/>
            </a:ln>
            <a:effectLst/>
            <a:scene3d>
              <a:camera prst="orthographicFront"/>
              <a:lightRig rig="threePt" dir="t"/>
            </a:scene3d>
            <a:sp3d>
              <a:bevelT/>
            </a:sp3d>
          </p:spPr>
        </p:pic>
      </p:grpSp>
      <p:grpSp>
        <p:nvGrpSpPr>
          <p:cNvPr id="9" name="Group 8"/>
          <p:cNvGrpSpPr/>
          <p:nvPr/>
        </p:nvGrpSpPr>
        <p:grpSpPr>
          <a:xfrm>
            <a:off x="7056314" y="2743008"/>
            <a:ext cx="1857945" cy="2072382"/>
            <a:chOff x="5024342" y="4246937"/>
            <a:chExt cx="1857945" cy="2072382"/>
          </a:xfrm>
        </p:grpSpPr>
        <p:sp>
          <p:nvSpPr>
            <p:cNvPr id="16" name="TextBox 15"/>
            <p:cNvSpPr txBox="1"/>
            <p:nvPr/>
          </p:nvSpPr>
          <p:spPr>
            <a:xfrm>
              <a:off x="5024342" y="6011542"/>
              <a:ext cx="1857945" cy="307777"/>
            </a:xfrm>
            <a:prstGeom prst="rect">
              <a:avLst/>
            </a:prstGeom>
            <a:noFill/>
          </p:spPr>
          <p:txBody>
            <a:bodyPr wrap="none" rtlCol="0">
              <a:spAutoFit/>
            </a:bodyPr>
            <a:lstStyle/>
            <a:p>
              <a:pPr algn="ctr" defTabSz="457200"/>
              <a:r>
                <a:rPr lang="en-US" sz="1400" dirty="0">
                  <a:solidFill>
                    <a:prstClr val="white"/>
                  </a:solidFill>
                  <a:latin typeface="Arial" pitchFamily="34" charset="0"/>
                  <a:cs typeface="Arial" pitchFamily="34" charset="0"/>
                </a:rPr>
                <a:t>Nuclear Astrophysics</a:t>
              </a:r>
            </a:p>
          </p:txBody>
        </p:sp>
        <p:pic>
          <p:nvPicPr>
            <p:cNvPr id="52" name="Picture 2" descr="http://blogs.scientificamerican.com/basic-space/files/2012/04/casa.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14" t="1674" r="51910" b="1523"/>
            <a:stretch/>
          </p:blipFill>
          <p:spPr bwMode="auto">
            <a:xfrm>
              <a:off x="5048629" y="4246937"/>
              <a:ext cx="1809371" cy="177295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780834"/>
            <a:ext cx="2102602" cy="1660543"/>
            <a:chOff x="0" y="780834"/>
            <a:chExt cx="2102602" cy="1660543"/>
          </a:xfrm>
        </p:grpSpPr>
        <p:grpSp>
          <p:nvGrpSpPr>
            <p:cNvPr id="8" name="Group 7"/>
            <p:cNvGrpSpPr/>
            <p:nvPr/>
          </p:nvGrpSpPr>
          <p:grpSpPr>
            <a:xfrm>
              <a:off x="0" y="780834"/>
              <a:ext cx="2102602" cy="1476943"/>
              <a:chOff x="152401" y="780834"/>
              <a:chExt cx="2102602" cy="1476943"/>
            </a:xfrm>
          </p:grpSpPr>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07" y="780834"/>
                <a:ext cx="1786620" cy="1368836"/>
              </a:xfrm>
              <a:prstGeom prst="rect">
                <a:avLst/>
              </a:prstGeom>
            </p:spPr>
          </p:pic>
          <p:sp>
            <p:nvSpPr>
              <p:cNvPr id="51" name="Rectangle 50"/>
              <p:cNvSpPr/>
              <p:nvPr/>
            </p:nvSpPr>
            <p:spPr bwMode="auto">
              <a:xfrm>
                <a:off x="152401" y="2128467"/>
                <a:ext cx="2102602" cy="1293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57200" eaLnBrk="0" fontAlgn="base" hangingPunct="0">
                  <a:spcBef>
                    <a:spcPct val="0"/>
                  </a:spcBef>
                  <a:spcAft>
                    <a:spcPct val="0"/>
                  </a:spcAft>
                </a:pPr>
                <a:endParaRPr lang="en-US" sz="2400">
                  <a:solidFill>
                    <a:srgbClr val="000000"/>
                  </a:solidFill>
                </a:endParaRPr>
              </a:p>
            </p:txBody>
          </p:sp>
        </p:grpSp>
        <p:sp>
          <p:nvSpPr>
            <p:cNvPr id="17" name="TextBox 16"/>
            <p:cNvSpPr txBox="1"/>
            <p:nvPr/>
          </p:nvSpPr>
          <p:spPr>
            <a:xfrm>
              <a:off x="228600" y="2133600"/>
              <a:ext cx="1577676"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Nuclear Structure</a:t>
              </a:r>
            </a:p>
          </p:txBody>
        </p:sp>
      </p:grpSp>
      <p:grpSp>
        <p:nvGrpSpPr>
          <p:cNvPr id="11" name="Group 10"/>
          <p:cNvGrpSpPr/>
          <p:nvPr/>
        </p:nvGrpSpPr>
        <p:grpSpPr>
          <a:xfrm>
            <a:off x="4257040" y="4634672"/>
            <a:ext cx="2047506" cy="1704536"/>
            <a:chOff x="6934200" y="2819402"/>
            <a:chExt cx="2047506" cy="1704536"/>
          </a:xfrm>
        </p:grpSpPr>
        <p:sp>
          <p:nvSpPr>
            <p:cNvPr id="21" name="TextBox 20"/>
            <p:cNvSpPr txBox="1"/>
            <p:nvPr/>
          </p:nvSpPr>
          <p:spPr>
            <a:xfrm>
              <a:off x="6939435" y="4216161"/>
              <a:ext cx="2042271" cy="307777"/>
            </a:xfrm>
            <a:prstGeom prst="rect">
              <a:avLst/>
            </a:prstGeom>
            <a:noFill/>
          </p:spPr>
          <p:txBody>
            <a:bodyPr wrap="square" rtlCol="0">
              <a:spAutoFit/>
            </a:bodyPr>
            <a:lstStyle/>
            <a:p>
              <a:pPr algn="ctr" defTabSz="457200"/>
              <a:r>
                <a:rPr lang="en-US" sz="1400" dirty="0">
                  <a:solidFill>
                    <a:prstClr val="white"/>
                  </a:solidFill>
                  <a:latin typeface="Arial" pitchFamily="34" charset="0"/>
                  <a:cs typeface="Arial" pitchFamily="34" charset="0"/>
                </a:rPr>
                <a:t>Accelerator S&amp;T</a:t>
              </a:r>
            </a:p>
          </p:txBody>
        </p:sp>
        <p:pic>
          <p:nvPicPr>
            <p:cNvPr id="6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5114" t="18775" r="6656" b="10765"/>
            <a:stretch/>
          </p:blipFill>
          <p:spPr bwMode="auto">
            <a:xfrm>
              <a:off x="6934200" y="2819402"/>
              <a:ext cx="2047506" cy="135968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625936" y="1066800"/>
            <a:ext cx="1835759" cy="1669776"/>
            <a:chOff x="2625936" y="1194934"/>
            <a:chExt cx="1835759" cy="1669776"/>
          </a:xfrm>
        </p:grpSpPr>
        <p:sp>
          <p:nvSpPr>
            <p:cNvPr id="20" name="TextBox 19"/>
            <p:cNvSpPr txBox="1"/>
            <p:nvPr/>
          </p:nvSpPr>
          <p:spPr>
            <a:xfrm>
              <a:off x="2625936" y="2556933"/>
              <a:ext cx="1835759" cy="307777"/>
            </a:xfrm>
            <a:prstGeom prst="rect">
              <a:avLst/>
            </a:prstGeom>
            <a:noFill/>
          </p:spPr>
          <p:txBody>
            <a:bodyPr wrap="none" rtlCol="0">
              <a:spAutoFit/>
            </a:bodyPr>
            <a:lstStyle/>
            <a:p>
              <a:pPr defTabSz="457200"/>
              <a:r>
                <a:rPr lang="en-US" sz="1400" dirty="0">
                  <a:solidFill>
                    <a:prstClr val="white"/>
                  </a:solidFill>
                  <a:latin typeface="Arial" pitchFamily="34" charset="0"/>
                  <a:cs typeface="Arial" pitchFamily="34" charset="0"/>
                </a:rPr>
                <a:t>Structure of Hadrons</a:t>
              </a:r>
            </a:p>
          </p:txBody>
        </p:sp>
        <p:pic>
          <p:nvPicPr>
            <p:cNvPr id="27" name="Picture 26"/>
            <p:cNvPicPr>
              <a:picLocks noChangeAspect="1"/>
            </p:cNvPicPr>
            <p:nvPr/>
          </p:nvPicPr>
          <p:blipFill rotWithShape="1">
            <a:blip r:embed="rId11">
              <a:extLst>
                <a:ext uri="{28A0092B-C50C-407E-A947-70E740481C1C}">
                  <a14:useLocalDpi xmlns:a14="http://schemas.microsoft.com/office/drawing/2010/main" val="0"/>
                </a:ext>
              </a:extLst>
            </a:blip>
            <a:srcRect l="1337" t="555" r="3337" b="3091"/>
            <a:stretch/>
          </p:blipFill>
          <p:spPr>
            <a:xfrm>
              <a:off x="2859064" y="1194934"/>
              <a:ext cx="1397976" cy="1345990"/>
            </a:xfrm>
            <a:prstGeom prst="rect">
              <a:avLst/>
            </a:prstGeom>
          </p:spPr>
        </p:pic>
      </p:grpSp>
    </p:spTree>
    <p:extLst>
      <p:ext uri="{BB962C8B-B14F-4D97-AF65-F5344CB8AC3E}">
        <p14:creationId xmlns:p14="http://schemas.microsoft.com/office/powerpoint/2010/main" val="158673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0" fill="hold"/>
                                        <p:tgtEl>
                                          <p:spTgt spid="2"/>
                                        </p:tgtEl>
                                        <p:attrNameLst>
                                          <p:attrName>ppt_w</p:attrName>
                                        </p:attrNameLst>
                                      </p:cBhvr>
                                      <p:tavLst>
                                        <p:tav tm="0">
                                          <p:val>
                                            <p:fltVal val="0"/>
                                          </p:val>
                                        </p:tav>
                                        <p:tav tm="100000">
                                          <p:val>
                                            <p:strVal val="#ppt_w"/>
                                          </p:val>
                                        </p:tav>
                                      </p:tavLst>
                                    </p:anim>
                                    <p:anim calcmode="lin" valueType="num">
                                      <p:cBhvr>
                                        <p:cTn id="14" dur="3000" fill="hold"/>
                                        <p:tgtEl>
                                          <p:spTgt spid="2"/>
                                        </p:tgtEl>
                                        <p:attrNameLst>
                                          <p:attrName>ppt_h</p:attrName>
                                        </p:attrNameLst>
                                      </p:cBhvr>
                                      <p:tavLst>
                                        <p:tav tm="0">
                                          <p:val>
                                            <p:fltVal val="0"/>
                                          </p:val>
                                        </p:tav>
                                        <p:tav tm="100000">
                                          <p:val>
                                            <p:strVal val="#ppt_h"/>
                                          </p:val>
                                        </p:tav>
                                      </p:tavLst>
                                    </p:anim>
                                    <p:animEffect transition="in" filter="fade">
                                      <p:cBhvr>
                                        <p:cTn id="15" dur="3000"/>
                                        <p:tgtEl>
                                          <p:spTgt spid="2"/>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3000" fill="hold"/>
                                        <p:tgtEl>
                                          <p:spTgt spid="9"/>
                                        </p:tgtEl>
                                        <p:attrNameLst>
                                          <p:attrName>ppt_w</p:attrName>
                                        </p:attrNameLst>
                                      </p:cBhvr>
                                      <p:tavLst>
                                        <p:tav tm="0">
                                          <p:val>
                                            <p:fltVal val="0"/>
                                          </p:val>
                                        </p:tav>
                                        <p:tav tm="100000">
                                          <p:val>
                                            <p:strVal val="#ppt_w"/>
                                          </p:val>
                                        </p:tav>
                                      </p:tavLst>
                                    </p:anim>
                                    <p:anim calcmode="lin" valueType="num">
                                      <p:cBhvr>
                                        <p:cTn id="26" dur="3000" fill="hold"/>
                                        <p:tgtEl>
                                          <p:spTgt spid="9"/>
                                        </p:tgtEl>
                                        <p:attrNameLst>
                                          <p:attrName>ppt_h</p:attrName>
                                        </p:attrNameLst>
                                      </p:cBhvr>
                                      <p:tavLst>
                                        <p:tav tm="0">
                                          <p:val>
                                            <p:fltVal val="0"/>
                                          </p:val>
                                        </p:tav>
                                        <p:tav tm="100000">
                                          <p:val>
                                            <p:strVal val="#ppt_h"/>
                                          </p:val>
                                        </p:tav>
                                      </p:tavLst>
                                    </p:anim>
                                    <p:animEffect transition="in" filter="fade">
                                      <p:cBhvr>
                                        <p:cTn id="27" dur="3000"/>
                                        <p:tgtEl>
                                          <p:spTgt spid="9"/>
                                        </p:tgtEl>
                                      </p:cBhvr>
                                    </p:animEffect>
                                  </p:childTnLst>
                                </p:cTn>
                              </p:par>
                            </p:childTnLst>
                          </p:cTn>
                        </p:par>
                        <p:par>
                          <p:cTn id="28" fill="hold">
                            <p:stCondLst>
                              <p:cond delay="12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3000" fill="hold"/>
                                        <p:tgtEl>
                                          <p:spTgt spid="12"/>
                                        </p:tgtEl>
                                        <p:attrNameLst>
                                          <p:attrName>ppt_w</p:attrName>
                                        </p:attrNameLst>
                                      </p:cBhvr>
                                      <p:tavLst>
                                        <p:tav tm="0">
                                          <p:val>
                                            <p:fltVal val="0"/>
                                          </p:val>
                                        </p:tav>
                                        <p:tav tm="100000">
                                          <p:val>
                                            <p:strVal val="#ppt_w"/>
                                          </p:val>
                                        </p:tav>
                                      </p:tavLst>
                                    </p:anim>
                                    <p:anim calcmode="lin" valueType="num">
                                      <p:cBhvr>
                                        <p:cTn id="32" dur="3000" fill="hold"/>
                                        <p:tgtEl>
                                          <p:spTgt spid="12"/>
                                        </p:tgtEl>
                                        <p:attrNameLst>
                                          <p:attrName>ppt_h</p:attrName>
                                        </p:attrNameLst>
                                      </p:cBhvr>
                                      <p:tavLst>
                                        <p:tav tm="0">
                                          <p:val>
                                            <p:fltVal val="0"/>
                                          </p:val>
                                        </p:tav>
                                        <p:tav tm="100000">
                                          <p:val>
                                            <p:strVal val="#ppt_h"/>
                                          </p:val>
                                        </p:tav>
                                      </p:tavLst>
                                    </p:anim>
                                    <p:animEffect transition="in" filter="fade">
                                      <p:cBhvr>
                                        <p:cTn id="33" dur="3000"/>
                                        <p:tgtEl>
                                          <p:spTgt spid="12"/>
                                        </p:tgtEl>
                                      </p:cBhvr>
                                    </p:animEffect>
                                  </p:childTnLst>
                                </p:cTn>
                              </p:par>
                            </p:childTnLst>
                          </p:cTn>
                        </p:par>
                        <p:par>
                          <p:cTn id="34" fill="hold">
                            <p:stCondLst>
                              <p:cond delay="15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3000" fill="hold"/>
                                        <p:tgtEl>
                                          <p:spTgt spid="11"/>
                                        </p:tgtEl>
                                        <p:attrNameLst>
                                          <p:attrName>ppt_w</p:attrName>
                                        </p:attrNameLst>
                                      </p:cBhvr>
                                      <p:tavLst>
                                        <p:tav tm="0">
                                          <p:val>
                                            <p:fltVal val="0"/>
                                          </p:val>
                                        </p:tav>
                                        <p:tav tm="100000">
                                          <p:val>
                                            <p:strVal val="#ppt_w"/>
                                          </p:val>
                                        </p:tav>
                                      </p:tavLst>
                                    </p:anim>
                                    <p:anim calcmode="lin" valueType="num">
                                      <p:cBhvr>
                                        <p:cTn id="38" dur="3000" fill="hold"/>
                                        <p:tgtEl>
                                          <p:spTgt spid="11"/>
                                        </p:tgtEl>
                                        <p:attrNameLst>
                                          <p:attrName>ppt_h</p:attrName>
                                        </p:attrNameLst>
                                      </p:cBhvr>
                                      <p:tavLst>
                                        <p:tav tm="0">
                                          <p:val>
                                            <p:fltVal val="0"/>
                                          </p:val>
                                        </p:tav>
                                        <p:tav tm="100000">
                                          <p:val>
                                            <p:strVal val="#ppt_h"/>
                                          </p:val>
                                        </p:tav>
                                      </p:tavLst>
                                    </p:anim>
                                    <p:animEffect transition="in" filter="fade">
                                      <p:cBhvr>
                                        <p:cTn id="39" dur="3000"/>
                                        <p:tgtEl>
                                          <p:spTgt spid="11"/>
                                        </p:tgtEl>
                                      </p:cBhvr>
                                    </p:animEffect>
                                  </p:childTnLst>
                                </p:cTn>
                              </p:par>
                            </p:childTnLst>
                          </p:cTn>
                        </p:par>
                        <p:par>
                          <p:cTn id="40" fill="hold">
                            <p:stCondLst>
                              <p:cond delay="18000"/>
                            </p:stCondLst>
                            <p:childTnLst>
                              <p:par>
                                <p:cTn id="41" presetID="53" presetClass="entr" presetSubtype="1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3000" fill="hold"/>
                                        <p:tgtEl>
                                          <p:spTgt spid="6"/>
                                        </p:tgtEl>
                                        <p:attrNameLst>
                                          <p:attrName>ppt_w</p:attrName>
                                        </p:attrNameLst>
                                      </p:cBhvr>
                                      <p:tavLst>
                                        <p:tav tm="0">
                                          <p:val>
                                            <p:fltVal val="0"/>
                                          </p:val>
                                        </p:tav>
                                        <p:tav tm="100000">
                                          <p:val>
                                            <p:strVal val="#ppt_w"/>
                                          </p:val>
                                        </p:tav>
                                      </p:tavLst>
                                    </p:anim>
                                    <p:anim calcmode="lin" valueType="num">
                                      <p:cBhvr>
                                        <p:cTn id="44" dur="3000" fill="hold"/>
                                        <p:tgtEl>
                                          <p:spTgt spid="6"/>
                                        </p:tgtEl>
                                        <p:attrNameLst>
                                          <p:attrName>ppt_h</p:attrName>
                                        </p:attrNameLst>
                                      </p:cBhvr>
                                      <p:tavLst>
                                        <p:tav tm="0">
                                          <p:val>
                                            <p:fltVal val="0"/>
                                          </p:val>
                                        </p:tav>
                                        <p:tav tm="100000">
                                          <p:val>
                                            <p:strVal val="#ppt_h"/>
                                          </p:val>
                                        </p:tav>
                                      </p:tavLst>
                                    </p:anim>
                                    <p:animEffect transition="in" filter="fade">
                                      <p:cBhvr>
                                        <p:cTn id="45" dur="3000"/>
                                        <p:tgtEl>
                                          <p:spTgt spid="6"/>
                                        </p:tgtEl>
                                      </p:cBhvr>
                                    </p:animEffect>
                                  </p:childTnLst>
                                </p:cTn>
                              </p:par>
                            </p:childTnLst>
                          </p:cTn>
                        </p:par>
                        <p:par>
                          <p:cTn id="46" fill="hold">
                            <p:stCondLst>
                              <p:cond delay="21000"/>
                            </p:stCondLst>
                            <p:childTnLst>
                              <p:par>
                                <p:cTn id="47" presetID="53" presetClass="entr" presetSubtype="16"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3000" fill="hold"/>
                                        <p:tgtEl>
                                          <p:spTgt spid="5"/>
                                        </p:tgtEl>
                                        <p:attrNameLst>
                                          <p:attrName>ppt_w</p:attrName>
                                        </p:attrNameLst>
                                      </p:cBhvr>
                                      <p:tavLst>
                                        <p:tav tm="0">
                                          <p:val>
                                            <p:fltVal val="0"/>
                                          </p:val>
                                        </p:tav>
                                        <p:tav tm="100000">
                                          <p:val>
                                            <p:strVal val="#ppt_w"/>
                                          </p:val>
                                        </p:tav>
                                      </p:tavLst>
                                    </p:anim>
                                    <p:anim calcmode="lin" valueType="num">
                                      <p:cBhvr>
                                        <p:cTn id="50" dur="3000" fill="hold"/>
                                        <p:tgtEl>
                                          <p:spTgt spid="5"/>
                                        </p:tgtEl>
                                        <p:attrNameLst>
                                          <p:attrName>ppt_h</p:attrName>
                                        </p:attrNameLst>
                                      </p:cBhvr>
                                      <p:tavLst>
                                        <p:tav tm="0">
                                          <p:val>
                                            <p:fltVal val="0"/>
                                          </p:val>
                                        </p:tav>
                                        <p:tav tm="100000">
                                          <p:val>
                                            <p:strVal val="#ppt_h"/>
                                          </p:val>
                                        </p:tav>
                                      </p:tavLst>
                                    </p:anim>
                                    <p:animEffect transition="in" filter="fade">
                                      <p:cBhvr>
                                        <p:cTn id="5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457199" y="976545"/>
            <a:ext cx="8491491" cy="5349674"/>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61963" marR="0" lvl="0" indent="-461963"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Total Project Cost		$338M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1963" marR="0" lvl="0" indent="-461963"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Estimate to Complete 	$6M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1963" marR="0" lvl="0" indent="-461963"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Project Scope 								 </a:t>
            </a:r>
            <a:r>
              <a:rPr kumimoji="0" lang="en-US" sz="2400" b="1" i="0" u="none" strike="noStrike" kern="1200" cap="none" spc="0" normalizeH="0" baseline="0" noProof="0" smtClean="0">
                <a:ln>
                  <a:noFill/>
                </a:ln>
                <a:solidFill>
                  <a:srgbClr val="00B050"/>
                </a:solidFill>
                <a:effectLst/>
                <a:uLnTx/>
                <a:uFillTx/>
                <a:latin typeface="Arial" panose="020B0604020202020204" pitchFamily="34" charset="0"/>
                <a:ea typeface="+mn-ea"/>
                <a:cs typeface="Arial" panose="020B0604020202020204" pitchFamily="34" charset="0"/>
              </a:rPr>
              <a:t>~98% 	Complete</a:t>
            </a:r>
          </a:p>
          <a:p>
            <a:pPr marL="858838" marR="0" lvl="1" indent="-401638"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Doubling Accelerator Energy – 					</a:t>
            </a:r>
            <a:r>
              <a:rPr kumimoji="0" lang="en-US" sz="2400" b="1" i="0" u="none" strike="noStrike" kern="1200" cap="none" spc="0" normalizeH="0" baseline="0" noProof="0" smtClean="0">
                <a:ln>
                  <a:noFill/>
                </a:ln>
                <a:solidFill>
                  <a:srgbClr val="00B050"/>
                </a:solidFill>
                <a:effectLst/>
                <a:uLnTx/>
                <a:uFillTx/>
                <a:latin typeface="Arial" panose="020B0604020202020204" pitchFamily="34" charset="0"/>
                <a:ea typeface="+mn-ea"/>
                <a:cs typeface="Arial" panose="020B0604020202020204" pitchFamily="34" charset="0"/>
              </a:rPr>
              <a:t>Done</a:t>
            </a:r>
          </a:p>
          <a:p>
            <a:pPr marL="858838" marR="0" lvl="1" indent="-401638"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New Experimental Hall D and beamline – 		</a:t>
            </a:r>
            <a:r>
              <a:rPr kumimoji="0" lang="en-US" sz="2400" b="1" i="0" u="none" strike="noStrike" kern="1200" cap="none" spc="0" normalizeH="0" baseline="0" noProof="0" smtClean="0">
                <a:ln>
                  <a:noFill/>
                </a:ln>
                <a:solidFill>
                  <a:srgbClr val="00B050"/>
                </a:solidFill>
                <a:effectLst/>
                <a:uLnTx/>
                <a:uFillTx/>
                <a:latin typeface="Arial" panose="020B0604020202020204" pitchFamily="34" charset="0"/>
                <a:ea typeface="+mn-ea"/>
                <a:cs typeface="Arial" panose="020B0604020202020204" pitchFamily="34" charset="0"/>
              </a:rPr>
              <a:t>Done</a:t>
            </a:r>
          </a:p>
          <a:p>
            <a:pPr marL="858838" marR="0" lvl="1" indent="-401638"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Civil Construction including utilities – 			</a:t>
            </a:r>
            <a:r>
              <a:rPr kumimoji="0" lang="en-US" sz="2400" b="1" i="0" u="none" strike="noStrike" kern="1200" cap="none" spc="0" normalizeH="0" baseline="0" noProof="0" smtClean="0">
                <a:ln>
                  <a:noFill/>
                </a:ln>
                <a:solidFill>
                  <a:srgbClr val="00B050"/>
                </a:solidFill>
                <a:effectLst/>
                <a:uLnTx/>
                <a:uFillTx/>
                <a:latin typeface="Arial" panose="020B0604020202020204" pitchFamily="34" charset="0"/>
                <a:ea typeface="+mn-ea"/>
                <a:cs typeface="Arial" panose="020B0604020202020204" pitchFamily="34" charset="0"/>
              </a:rPr>
              <a:t>Done</a:t>
            </a:r>
          </a:p>
          <a:p>
            <a:pPr marL="858838" marR="0" lvl="1" indent="-401638"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Upgrade to Experimental Halls B &amp; C – 	 </a:t>
            </a:r>
            <a:r>
              <a:rPr kumimoji="0" lang="en-US" sz="2400" b="1" i="0" u="none" strike="noStrike" kern="1200" cap="none" spc="0" normalizeH="0" baseline="0" noProof="0" smtClean="0">
                <a:ln>
                  <a:noFill/>
                </a:ln>
                <a:solidFill>
                  <a:srgbClr val="00B050"/>
                </a:solidFill>
                <a:effectLst/>
                <a:uLnTx/>
                <a:uFillTx/>
                <a:latin typeface="Arial" panose="020B0604020202020204" pitchFamily="34" charset="0"/>
                <a:ea typeface="+mn-ea"/>
                <a:cs typeface="Arial" panose="020B0604020202020204" pitchFamily="34" charset="0"/>
              </a:rPr>
              <a:t>~96%	Complete</a:t>
            </a:r>
          </a:p>
          <a:p>
            <a:pPr marL="1255713" marR="0" lvl="2" indent="-341313"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Hall B &amp; C Detectors 							</a:t>
            </a:r>
            <a:r>
              <a:rPr kumimoji="0" lang="en-US" sz="2400" b="1" i="0" u="none" strike="noStrike" kern="1200" cap="none" spc="0" normalizeH="0" baseline="0" noProof="0" smtClean="0">
                <a:ln>
                  <a:noFill/>
                </a:ln>
                <a:solidFill>
                  <a:srgbClr val="00B050"/>
                </a:solidFill>
                <a:effectLst/>
                <a:uLnTx/>
                <a:uFillTx/>
                <a:latin typeface="Arial" panose="020B0604020202020204" pitchFamily="34" charset="0"/>
                <a:ea typeface="+mn-ea"/>
                <a:cs typeface="Arial" panose="020B0604020202020204" pitchFamily="34" charset="0"/>
              </a:rPr>
              <a:t>Done</a:t>
            </a:r>
          </a:p>
          <a:p>
            <a:pPr marL="1143000" marR="0" lvl="2" indent="-2286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61963" marR="0" lvl="0" indent="-461963"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Recent DOE Review</a:t>
            </a:r>
          </a:p>
          <a:p>
            <a:pPr marL="858838" marR="0" lvl="1" indent="-401638"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Schedule pressure on Solenoid delivery and commissioning</a:t>
            </a:r>
          </a:p>
          <a:p>
            <a:pPr marL="858838" marR="0" lvl="1" indent="-401638"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Project was complimented for aggressive issues management</a:t>
            </a:r>
          </a:p>
          <a:p>
            <a:pPr marL="858838" marR="0" lvl="1" indent="-401638" algn="l" defTabSz="457200" rtl="0" eaLnBrk="1" fontAlgn="auto" latinLnBrk="0" hangingPunct="1">
              <a:lnSpc>
                <a:spcPct val="100000"/>
              </a:lnSpc>
              <a:spcBef>
                <a:spcPct val="20000"/>
              </a:spcBef>
              <a:spcAft>
                <a:spcPts val="0"/>
              </a:spcAft>
              <a:buClrTx/>
              <a:buSzTx/>
              <a:buFont typeface="Arial"/>
              <a:buChar char="–"/>
              <a:tabLst/>
              <a:defRPr/>
            </a:pPr>
            <a:r>
              <a:rPr kumimoji="0" lang="en-US" sz="2400" b="0" i="0" u="none" strike="noStrike" kern="1200" cap="none" spc="0" normalizeH="0" baseline="0" noProof="0" smtClean="0">
                <a:ln>
                  <a:noFill/>
                </a:ln>
                <a:solidFill>
                  <a:sysClr val="windowText" lastClr="000000"/>
                </a:solidFill>
                <a:effectLst/>
                <a:uLnTx/>
                <a:uFillTx/>
                <a:latin typeface="Arial" panose="020B0604020202020204" pitchFamily="34" charset="0"/>
                <a:ea typeface="+mn-ea"/>
                <a:cs typeface="Arial" panose="020B0604020202020204" pitchFamily="34" charset="0"/>
              </a:rPr>
              <a:t>Plan to demonstrate full project scope (except solenoid) in Spring 2017 was strongly endorsed.</a:t>
            </a:r>
            <a:endParaRPr kumimoji="0" 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7" name="Rectangle 96"/>
          <p:cNvSpPr>
            <a:spLocks noChangeArrowheads="1"/>
          </p:cNvSpPr>
          <p:nvPr/>
        </p:nvSpPr>
        <p:spPr bwMode="auto">
          <a:xfrm>
            <a:off x="0" y="0"/>
            <a:ext cx="9144000" cy="692315"/>
          </a:xfrm>
          <a:prstGeom prst="rect">
            <a:avLst/>
          </a:prstGeom>
          <a:noFill/>
          <a:ln w="9525">
            <a:noFill/>
            <a:miter lim="800000"/>
            <a:headEnd/>
            <a:tailEnd/>
          </a:ln>
        </p:spPr>
        <p:txBody>
          <a:bodyPr anchor="ctr"/>
          <a:lstStyle/>
          <a:p>
            <a:pPr algn="ctr" defTabSz="457200" fontAlgn="base">
              <a:spcBef>
                <a:spcPct val="0"/>
              </a:spcBef>
              <a:spcAft>
                <a:spcPct val="0"/>
              </a:spcAft>
            </a:pPr>
            <a:r>
              <a:rPr lang="en-US" sz="3200" b="1" dirty="0">
                <a:solidFill>
                  <a:prstClr val="black"/>
                </a:solidFill>
                <a:latin typeface="Arial" pitchFamily="34" charset="0"/>
                <a:cs typeface="Arial" pitchFamily="34" charset="0"/>
              </a:rPr>
              <a:t>12 GeV Upgrade Project</a:t>
            </a:r>
          </a:p>
        </p:txBody>
      </p:sp>
    </p:spTree>
    <p:extLst>
      <p:ext uri="{BB962C8B-B14F-4D97-AF65-F5344CB8AC3E}">
        <p14:creationId xmlns:p14="http://schemas.microsoft.com/office/powerpoint/2010/main" val="2541862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ontdocs\jlab\jlab management\12 GeV\sc magnets\hall b\solenoid\622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8132" y="945331"/>
            <a:ext cx="2993432" cy="532166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0" y="0"/>
            <a:ext cx="9144000" cy="760397"/>
          </a:xfrm>
        </p:spPr>
        <p:txBody>
          <a:bodyPr/>
          <a:lstStyle/>
          <a:p>
            <a:r>
              <a:rPr lang="en-US" dirty="0" smtClean="0"/>
              <a:t>Hall B Magnets</a:t>
            </a:r>
            <a:endParaRPr lang="en-US" dirty="0"/>
          </a:p>
        </p:txBody>
      </p:sp>
      <p:grpSp>
        <p:nvGrpSpPr>
          <p:cNvPr id="6" name="Group 5"/>
          <p:cNvGrpSpPr/>
          <p:nvPr/>
        </p:nvGrpSpPr>
        <p:grpSpPr>
          <a:xfrm>
            <a:off x="-1" y="946569"/>
            <a:ext cx="5678501" cy="4702748"/>
            <a:chOff x="969771" y="952500"/>
            <a:chExt cx="7721600" cy="5403035"/>
          </a:xfrm>
        </p:grpSpPr>
        <p:pic>
          <p:nvPicPr>
            <p:cNvPr id="7" name="Picture 6"/>
            <p:cNvPicPr>
              <a:picLocks noChangeAspect="1"/>
            </p:cNvPicPr>
            <p:nvPr/>
          </p:nvPicPr>
          <p:blipFill>
            <a:blip r:embed="rId3"/>
            <a:stretch>
              <a:fillRect/>
            </a:stretch>
          </p:blipFill>
          <p:spPr>
            <a:xfrm>
              <a:off x="969771" y="952500"/>
              <a:ext cx="7721600" cy="5403035"/>
            </a:xfrm>
            <a:prstGeom prst="rect">
              <a:avLst/>
            </a:prstGeom>
            <a:ln>
              <a:solidFill>
                <a:schemeClr val="tx1"/>
              </a:solidFill>
            </a:ln>
            <a:effectLst>
              <a:outerShdw blurRad="292100" dist="139700" dir="2700000" algn="tl" rotWithShape="0">
                <a:srgbClr val="333333">
                  <a:alpha val="65000"/>
                </a:srgbClr>
              </a:outerShdw>
            </a:effectLst>
          </p:spPr>
        </p:pic>
        <p:sp>
          <p:nvSpPr>
            <p:cNvPr id="8" name="Title 1"/>
            <p:cNvSpPr txBox="1">
              <a:spLocks/>
            </p:cNvSpPr>
            <p:nvPr/>
          </p:nvSpPr>
          <p:spPr>
            <a:xfrm>
              <a:off x="969771" y="2057400"/>
              <a:ext cx="1306196" cy="526429"/>
            </a:xfrm>
            <a:prstGeom prst="rect">
              <a:avLst/>
            </a:prstGeom>
            <a:solidFill>
              <a:schemeClr val="bg1"/>
            </a:solidFill>
            <a:ln>
              <a:solidFill>
                <a:schemeClr val="tx1"/>
              </a:solidFill>
            </a:ln>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200" dirty="0" smtClean="0">
                  <a:solidFill>
                    <a:srgbClr val="C00000"/>
                  </a:solidFill>
                </a:rPr>
                <a:t>Torus Magnet</a:t>
              </a:r>
              <a:endParaRPr lang="en-US" sz="1200" dirty="0">
                <a:solidFill>
                  <a:srgbClr val="C00000"/>
                </a:solidFill>
              </a:endParaRPr>
            </a:p>
          </p:txBody>
        </p:sp>
        <p:cxnSp>
          <p:nvCxnSpPr>
            <p:cNvPr id="9" name="Straight Arrow Connector 8"/>
            <p:cNvCxnSpPr/>
            <p:nvPr/>
          </p:nvCxnSpPr>
          <p:spPr>
            <a:xfrm>
              <a:off x="1665024" y="2583830"/>
              <a:ext cx="392376" cy="1149970"/>
            </a:xfrm>
            <a:prstGeom prst="straightConnector1">
              <a:avLst/>
            </a:prstGeom>
            <a:ln w="38100">
              <a:solidFill>
                <a:schemeClr val="bg1"/>
              </a:solidFill>
              <a:tailEnd type="arrow"/>
            </a:ln>
            <a:effectLst>
              <a:innerShdw blurRad="63500" dist="50800" dir="18900000">
                <a:prstClr val="black">
                  <a:alpha val="50000"/>
                </a:prstClr>
              </a:innerShdw>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7272985" y="1690198"/>
              <a:ext cx="882702" cy="367202"/>
            </a:xfrm>
            <a:prstGeom prst="rect">
              <a:avLst/>
            </a:prstGeom>
            <a:solidFill>
              <a:schemeClr val="bg1"/>
            </a:solidFill>
            <a:ln>
              <a:solidFill>
                <a:schemeClr val="tx1"/>
              </a:solidFill>
            </a:ln>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200" dirty="0" smtClean="0">
                  <a:solidFill>
                    <a:srgbClr val="C00000"/>
                  </a:solidFill>
                </a:rPr>
                <a:t>PCAL</a:t>
              </a:r>
              <a:endParaRPr lang="en-US" sz="1200" dirty="0">
                <a:solidFill>
                  <a:srgbClr val="C00000"/>
                </a:solidFill>
              </a:endParaRPr>
            </a:p>
          </p:txBody>
        </p:sp>
        <p:sp>
          <p:nvSpPr>
            <p:cNvPr id="11" name="Title 1"/>
            <p:cNvSpPr txBox="1">
              <a:spLocks/>
            </p:cNvSpPr>
            <p:nvPr/>
          </p:nvSpPr>
          <p:spPr>
            <a:xfrm>
              <a:off x="7619999" y="2442437"/>
              <a:ext cx="948310" cy="361996"/>
            </a:xfrm>
            <a:prstGeom prst="rect">
              <a:avLst/>
            </a:prstGeom>
            <a:solidFill>
              <a:schemeClr val="bg1"/>
            </a:solidFill>
            <a:ln>
              <a:solidFill>
                <a:schemeClr val="tx1"/>
              </a:solidFill>
            </a:ln>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200" dirty="0" smtClean="0">
                  <a:solidFill>
                    <a:srgbClr val="C00000"/>
                  </a:solidFill>
                </a:rPr>
                <a:t>FTOF</a:t>
              </a:r>
              <a:endParaRPr lang="en-US" sz="1200" dirty="0">
                <a:solidFill>
                  <a:srgbClr val="C00000"/>
                </a:solidFill>
              </a:endParaRPr>
            </a:p>
          </p:txBody>
        </p:sp>
        <p:sp>
          <p:nvSpPr>
            <p:cNvPr id="12" name="Title 1"/>
            <p:cNvSpPr txBox="1">
              <a:spLocks/>
            </p:cNvSpPr>
            <p:nvPr/>
          </p:nvSpPr>
          <p:spPr>
            <a:xfrm>
              <a:off x="6900673" y="3320142"/>
              <a:ext cx="951741" cy="333876"/>
            </a:xfrm>
            <a:prstGeom prst="rect">
              <a:avLst/>
            </a:prstGeom>
            <a:solidFill>
              <a:schemeClr val="bg1"/>
            </a:solidFill>
            <a:ln>
              <a:solidFill>
                <a:schemeClr val="tx1"/>
              </a:solidFill>
            </a:ln>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1200" dirty="0" smtClean="0">
                  <a:solidFill>
                    <a:srgbClr val="C00000"/>
                  </a:solidFill>
                </a:rPr>
                <a:t>LTCC</a:t>
              </a:r>
              <a:endParaRPr lang="en-US" sz="1200" dirty="0">
                <a:solidFill>
                  <a:srgbClr val="C00000"/>
                </a:solidFill>
              </a:endParaRPr>
            </a:p>
          </p:txBody>
        </p:sp>
      </p:grpSp>
      <p:sp>
        <p:nvSpPr>
          <p:cNvPr id="2" name="TextBox 1"/>
          <p:cNvSpPr txBox="1"/>
          <p:nvPr/>
        </p:nvSpPr>
        <p:spPr>
          <a:xfrm>
            <a:off x="0" y="933025"/>
            <a:ext cx="5678500" cy="400110"/>
          </a:xfrm>
          <a:prstGeom prst="rect">
            <a:avLst/>
          </a:prstGeom>
          <a:solidFill>
            <a:schemeClr val="bg1"/>
          </a:solidFill>
          <a:ln>
            <a:solidFill>
              <a:schemeClr val="tx1"/>
            </a:solidFill>
          </a:ln>
        </p:spPr>
        <p:txBody>
          <a:bodyPr wrap="square" rtlCol="0">
            <a:spAutoFit/>
          </a:bodyPr>
          <a:lstStyle/>
          <a:p>
            <a:pPr marL="342900" indent="-342900" algn="ctr"/>
            <a:r>
              <a:rPr lang="en-US" sz="2000" dirty="0">
                <a:latin typeface="Arial" panose="020B0604020202020204" pitchFamily="34" charset="0"/>
                <a:cs typeface="Arial" panose="020B0604020202020204" pitchFamily="34" charset="0"/>
              </a:rPr>
              <a:t>Torus </a:t>
            </a:r>
            <a:r>
              <a:rPr lang="en-US" sz="2000" dirty="0" smtClean="0">
                <a:latin typeface="Arial" panose="020B0604020202020204" pitchFamily="34" charset="0"/>
                <a:cs typeface="Arial" panose="020B0604020202020204" pitchFamily="34" charset="0"/>
              </a:rPr>
              <a:t>Complete &amp; Powered to Full Current  </a:t>
            </a: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5938132" y="936095"/>
            <a:ext cx="2993431" cy="338554"/>
          </a:xfrm>
          <a:prstGeom prst="rect">
            <a:avLst/>
          </a:prstGeom>
          <a:solidFill>
            <a:schemeClr val="bg1"/>
          </a:solidFill>
          <a:ln>
            <a:solidFill>
              <a:schemeClr val="tx1"/>
            </a:solidFill>
          </a:ln>
        </p:spPr>
        <p:txBody>
          <a:bodyPr wrap="square" rtlCol="0">
            <a:spAutoFit/>
          </a:bodyPr>
          <a:lstStyle/>
          <a:p>
            <a:r>
              <a:rPr lang="en-US" sz="1600" dirty="0" smtClean="0">
                <a:latin typeface="Arial" panose="020B0604020202020204" pitchFamily="34" charset="0"/>
                <a:cs typeface="Arial" panose="020B0604020202020204" pitchFamily="34" charset="0"/>
              </a:rPr>
              <a:t>     Solenoid Coils Integrated</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712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Hall C, Q2 Arrival at </a:t>
            </a:r>
            <a:r>
              <a:rPr lang="en-US" dirty="0" err="1" smtClean="0"/>
              <a:t>JLab</a:t>
            </a:r>
            <a:r>
              <a:rPr lang="en-US" dirty="0" smtClean="0"/>
              <a:t> – Oct. 6, 2016</a:t>
            </a:r>
            <a:endParaRPr lang="en-US" sz="2700" dirty="0"/>
          </a:p>
        </p:txBody>
      </p:sp>
      <p:pic>
        <p:nvPicPr>
          <p:cNvPr id="4" name="Picture 4" descr="https://userweb.jlab.org/~kcarter/Q2_arrival/DSC_00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70" t="-214" r="3963" b="214"/>
          <a:stretch/>
        </p:blipFill>
        <p:spPr bwMode="auto">
          <a:xfrm>
            <a:off x="48211" y="3128281"/>
            <a:ext cx="3111324" cy="223764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208393" y="1424775"/>
            <a:ext cx="3279336" cy="2172027"/>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2" descr="https://userweb.jlab.org/~kcarter/Q2_arrival/DSC_01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885" y="871120"/>
            <a:ext cx="3231491" cy="213970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https://userweb.jlab.org/~kcarter/Q2_arrival/DSC_025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8474" y="1347371"/>
            <a:ext cx="2912220" cy="192830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https://userweb.jlab.org/~kcarter/Q2_arrival/DSC_02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3563" y="4389740"/>
            <a:ext cx="2698461" cy="178676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https://userweb.jlab.org/~kcarter/Q2_arrival/DSC_039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6161" y="4359888"/>
            <a:ext cx="3038746" cy="201208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59535" y="931872"/>
            <a:ext cx="5990743" cy="830997"/>
          </a:xfrm>
          <a:prstGeom prst="rect">
            <a:avLst/>
          </a:prstGeom>
          <a:solidFill>
            <a:schemeClr val="bg1"/>
          </a:solidFill>
        </p:spPr>
        <p:txBody>
          <a:bodyPr wrap="none" rtlCol="0">
            <a:spAutoFit/>
          </a:bodyPr>
          <a:lstStyle/>
          <a:p>
            <a:r>
              <a:rPr lang="en-US" sz="2400" dirty="0" smtClean="0">
                <a:latin typeface="Arial "/>
              </a:rPr>
              <a:t>Q2 and Dipole installed on SHMS Carriage</a:t>
            </a:r>
          </a:p>
          <a:p>
            <a:r>
              <a:rPr lang="en-US" sz="2400" dirty="0" smtClean="0">
                <a:latin typeface="Arial "/>
              </a:rPr>
              <a:t>Q3 in Antwerp </a:t>
            </a:r>
            <a:r>
              <a:rPr lang="en-US" sz="2400" dirty="0" err="1" smtClean="0">
                <a:latin typeface="Arial "/>
              </a:rPr>
              <a:t>en</a:t>
            </a:r>
            <a:r>
              <a:rPr lang="en-US" sz="2400" dirty="0" smtClean="0">
                <a:latin typeface="Arial "/>
              </a:rPr>
              <a:t> route to Norfolk</a:t>
            </a:r>
            <a:endParaRPr lang="en-US" sz="2400" dirty="0">
              <a:latin typeface="Arial "/>
            </a:endParaRPr>
          </a:p>
        </p:txBody>
      </p:sp>
    </p:spTree>
    <p:extLst>
      <p:ext uri="{BB962C8B-B14F-4D97-AF65-F5344CB8AC3E}">
        <p14:creationId xmlns:p14="http://schemas.microsoft.com/office/powerpoint/2010/main" val="4049849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94726"/>
            <a:ext cx="8229600" cy="3979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sz="3200" dirty="0" smtClean="0">
                <a:solidFill>
                  <a:srgbClr val="000000"/>
                </a:solidFill>
              </a:rPr>
              <a:t>CEBAF Commissioning Highlights</a:t>
            </a:r>
            <a:endParaRPr lang="en-US" sz="3200" dirty="0">
              <a:solidFill>
                <a:srgbClr val="000000"/>
              </a:solidFill>
            </a:endParaRPr>
          </a:p>
        </p:txBody>
      </p:sp>
      <p:sp>
        <p:nvSpPr>
          <p:cNvPr id="5" name="TextBox 4"/>
          <p:cNvSpPr txBox="1"/>
          <p:nvPr/>
        </p:nvSpPr>
        <p:spPr>
          <a:xfrm>
            <a:off x="367065" y="955636"/>
            <a:ext cx="6186309" cy="1231106"/>
          </a:xfrm>
          <a:prstGeom prst="rect">
            <a:avLst/>
          </a:prstGeom>
          <a:noFill/>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Spring 2015:</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First simultaneous </a:t>
            </a:r>
            <a:r>
              <a:rPr lang="en-US" dirty="0">
                <a:solidFill>
                  <a:srgbClr val="000000"/>
                </a:solidFill>
                <a:latin typeface="Arial" panose="020B0604020202020204" pitchFamily="34" charset="0"/>
                <a:cs typeface="Arial" panose="020B0604020202020204" pitchFamily="34" charset="0"/>
              </a:rPr>
              <a:t>Hall A/D </a:t>
            </a:r>
            <a:r>
              <a:rPr lang="en-US" dirty="0" smtClean="0">
                <a:solidFill>
                  <a:srgbClr val="000000"/>
                </a:solidFill>
                <a:latin typeface="Arial" panose="020B0604020202020204" pitchFamily="34" charset="0"/>
                <a:cs typeface="Arial" panose="020B0604020202020204" pitchFamily="34" charset="0"/>
              </a:rPr>
              <a:t>operations</a:t>
            </a:r>
            <a:endParaRPr lang="en-US"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Successful commissioning </a:t>
            </a:r>
            <a:r>
              <a:rPr lang="en-US" dirty="0">
                <a:solidFill>
                  <a:srgbClr val="000000"/>
                </a:solidFill>
                <a:latin typeface="Arial" panose="020B0604020202020204" pitchFamily="34" charset="0"/>
                <a:cs typeface="Arial" panose="020B0604020202020204" pitchFamily="34" charset="0"/>
              </a:rPr>
              <a:t>runs: </a:t>
            </a:r>
            <a:endParaRPr lang="en-US" dirty="0" smtClean="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	</a:t>
            </a:r>
            <a:r>
              <a:rPr lang="en-US" dirty="0" smtClean="0">
                <a:solidFill>
                  <a:srgbClr val="000000"/>
                </a:solidFill>
                <a:latin typeface="Arial" panose="020B0604020202020204" pitchFamily="34" charset="0"/>
                <a:cs typeface="Arial" panose="020B0604020202020204" pitchFamily="34" charset="0"/>
              </a:rPr>
              <a:t>Hall </a:t>
            </a:r>
            <a:r>
              <a:rPr lang="en-US" dirty="0">
                <a:solidFill>
                  <a:srgbClr val="000000"/>
                </a:solidFill>
                <a:latin typeface="Arial" panose="020B0604020202020204" pitchFamily="34" charset="0"/>
                <a:cs typeface="Arial" panose="020B0604020202020204" pitchFamily="34" charset="0"/>
              </a:rPr>
              <a:t>B (</a:t>
            </a:r>
            <a:r>
              <a:rPr lang="en-US" dirty="0" smtClean="0">
                <a:solidFill>
                  <a:srgbClr val="000000"/>
                </a:solidFill>
                <a:latin typeface="Arial" panose="020B0604020202020204" pitchFamily="34" charset="0"/>
                <a:cs typeface="Arial" panose="020B0604020202020204" pitchFamily="34" charset="0"/>
              </a:rPr>
              <a:t>Heavy Photon Search) </a:t>
            </a:r>
            <a:r>
              <a:rPr lang="en-US" dirty="0">
                <a:solidFill>
                  <a:srgbClr val="000000"/>
                </a:solidFill>
                <a:latin typeface="Arial" panose="020B0604020202020204" pitchFamily="34" charset="0"/>
                <a:cs typeface="Arial" panose="020B0604020202020204" pitchFamily="34" charset="0"/>
              </a:rPr>
              <a:t>and Hall D (</a:t>
            </a:r>
            <a:r>
              <a:rPr lang="en-US" dirty="0" err="1">
                <a:solidFill>
                  <a:srgbClr val="000000"/>
                </a:solidFill>
                <a:latin typeface="Arial" panose="020B0604020202020204" pitchFamily="34" charset="0"/>
                <a:cs typeface="Arial" panose="020B0604020202020204" pitchFamily="34" charset="0"/>
              </a:rPr>
              <a:t>GlueX</a:t>
            </a:r>
            <a:r>
              <a:rPr lang="en-US" dirty="0">
                <a:solidFill>
                  <a:srgbClr val="000000"/>
                </a:solidFill>
                <a:latin typeface="Arial" panose="020B0604020202020204" pitchFamily="34" charset="0"/>
                <a:cs typeface="Arial" panose="020B0604020202020204" pitchFamily="34" charset="0"/>
              </a:rPr>
              <a:t>)</a:t>
            </a:r>
          </a:p>
        </p:txBody>
      </p:sp>
      <p:sp>
        <p:nvSpPr>
          <p:cNvPr id="6" name="TextBox 5"/>
          <p:cNvSpPr txBox="1"/>
          <p:nvPr/>
        </p:nvSpPr>
        <p:spPr>
          <a:xfrm>
            <a:off x="367065" y="2370892"/>
            <a:ext cx="4871847" cy="677108"/>
          </a:xfrm>
          <a:prstGeom prst="rect">
            <a:avLst/>
          </a:prstGeom>
          <a:noFill/>
        </p:spPr>
        <p:txBody>
          <a:bodyPr wrap="none" rtlCol="0">
            <a:spAutoFit/>
          </a:bodyPr>
          <a:lstStyle/>
          <a:p>
            <a:r>
              <a:rPr lang="en-US" sz="2000" dirty="0">
                <a:solidFill>
                  <a:srgbClr val="000000"/>
                </a:solidFill>
                <a:latin typeface="Arial" panose="020B0604020202020204" pitchFamily="34" charset="0"/>
                <a:cs typeface="Arial" panose="020B0604020202020204" pitchFamily="34" charset="0"/>
              </a:rPr>
              <a:t>Fall 2015:</a:t>
            </a:r>
          </a:p>
          <a:p>
            <a:pPr marL="285750" indent="-28575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 First operation of CEBAF </a:t>
            </a:r>
            <a:r>
              <a:rPr lang="en-US" dirty="0">
                <a:solidFill>
                  <a:srgbClr val="000000"/>
                </a:solidFill>
                <a:latin typeface="Arial" panose="020B0604020202020204" pitchFamily="34" charset="0"/>
                <a:cs typeface="Arial" panose="020B0604020202020204" pitchFamily="34" charset="0"/>
              </a:rPr>
              <a:t>at design </a:t>
            </a:r>
            <a:r>
              <a:rPr lang="en-US" dirty="0" smtClean="0">
                <a:solidFill>
                  <a:srgbClr val="000000"/>
                </a:solidFill>
                <a:latin typeface="Arial" panose="020B0604020202020204" pitchFamily="34" charset="0"/>
                <a:cs typeface="Arial" panose="020B0604020202020204" pitchFamily="34" charset="0"/>
              </a:rPr>
              <a:t>energy</a:t>
            </a:r>
            <a:endParaRPr lang="en-US" dirty="0">
              <a:solidFill>
                <a:srgbClr val="000000"/>
              </a:solidFill>
              <a:latin typeface="Arial" panose="020B0604020202020204" pitchFamily="34" charset="0"/>
              <a:cs typeface="Arial" panose="020B0604020202020204" pitchFamily="34" charset="0"/>
            </a:endParaRPr>
          </a:p>
        </p:txBody>
      </p:sp>
      <p:grpSp>
        <p:nvGrpSpPr>
          <p:cNvPr id="8" name="Group 7"/>
          <p:cNvGrpSpPr/>
          <p:nvPr/>
        </p:nvGrpSpPr>
        <p:grpSpPr>
          <a:xfrm>
            <a:off x="7013797" y="809625"/>
            <a:ext cx="1908527" cy="1447800"/>
            <a:chOff x="776498" y="406128"/>
            <a:chExt cx="2183070" cy="1656067"/>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98" y="406128"/>
              <a:ext cx="2183070" cy="16560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76498" y="406529"/>
              <a:ext cx="2183070" cy="528076"/>
            </a:xfrm>
            <a:prstGeom prst="rect">
              <a:avLst/>
            </a:prstGeom>
            <a:noFill/>
          </p:spPr>
          <p:txBody>
            <a:bodyPr wrap="square" rtlCol="0">
              <a:spAutoFit/>
            </a:bodyPr>
            <a:lstStyle/>
            <a:p>
              <a:pPr defTabSz="457200"/>
              <a:r>
                <a:rPr lang="en-US" sz="1200" b="1" dirty="0">
                  <a:solidFill>
                    <a:prstClr val="white"/>
                  </a:solidFill>
                  <a:latin typeface="Arial" panose="020B0604020202020204" pitchFamily="34" charset="0"/>
                  <a:cs typeface="Arial" panose="020B0604020202020204" pitchFamily="34" charset="0"/>
                </a:rPr>
                <a:t>A &amp; D beam separated on 5</a:t>
              </a:r>
              <a:r>
                <a:rPr lang="en-US" sz="1200" b="1" baseline="30000" dirty="0">
                  <a:solidFill>
                    <a:prstClr val="white"/>
                  </a:solidFill>
                  <a:latin typeface="Arial" panose="020B0604020202020204" pitchFamily="34" charset="0"/>
                  <a:cs typeface="Arial" panose="020B0604020202020204" pitchFamily="34" charset="0"/>
                </a:rPr>
                <a:t>th</a:t>
              </a:r>
              <a:r>
                <a:rPr lang="en-US" sz="1200" b="1" dirty="0">
                  <a:solidFill>
                    <a:prstClr val="white"/>
                  </a:solidFill>
                  <a:latin typeface="Arial" panose="020B0604020202020204" pitchFamily="34" charset="0"/>
                  <a:cs typeface="Arial" panose="020B0604020202020204" pitchFamily="34" charset="0"/>
                </a:rPr>
                <a:t> pass at 9.6 GeV</a:t>
              </a:r>
            </a:p>
          </p:txBody>
        </p:sp>
      </p:grpSp>
      <p:grpSp>
        <p:nvGrpSpPr>
          <p:cNvPr id="11" name="Group 10"/>
          <p:cNvGrpSpPr/>
          <p:nvPr/>
        </p:nvGrpSpPr>
        <p:grpSpPr>
          <a:xfrm>
            <a:off x="7191128" y="2387566"/>
            <a:ext cx="1731196" cy="2106868"/>
            <a:chOff x="7184204" y="2528992"/>
            <a:chExt cx="1731196" cy="2106868"/>
          </a:xfrm>
        </p:grpSpPr>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4204" y="2990850"/>
              <a:ext cx="1731196" cy="1645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7184204" y="2528992"/>
              <a:ext cx="1731196" cy="2106868"/>
              <a:chOff x="7184204" y="2516652"/>
              <a:chExt cx="1731196" cy="2106868"/>
            </a:xfrm>
          </p:grpSpPr>
          <p:sp>
            <p:nvSpPr>
              <p:cNvPr id="14" name="TextBox 13"/>
              <p:cNvSpPr txBox="1"/>
              <p:nvPr/>
            </p:nvSpPr>
            <p:spPr>
              <a:xfrm>
                <a:off x="7184204" y="2516652"/>
                <a:ext cx="1731196" cy="461665"/>
              </a:xfrm>
              <a:prstGeom prst="rect">
                <a:avLst/>
              </a:prstGeom>
              <a:solidFill>
                <a:schemeClr val="bg1"/>
              </a:solidFill>
            </p:spPr>
            <p:txBody>
              <a:bodyPr wrap="square" rtlCol="0">
                <a:spAutoFit/>
              </a:bodyPr>
              <a:lstStyle/>
              <a:p>
                <a:pPr algn="ctr" defTabSz="457200"/>
                <a:r>
                  <a:rPr lang="en-US" sz="1200" b="1" dirty="0">
                    <a:solidFill>
                      <a:srgbClr val="000000"/>
                    </a:solidFill>
                    <a:latin typeface="Arial" panose="020B0604020202020204" pitchFamily="34" charset="0"/>
                    <a:cs typeface="Arial" panose="020B0604020202020204" pitchFamily="34" charset="0"/>
                  </a:rPr>
                  <a:t>D: 1</a:t>
                </a:r>
                <a:r>
                  <a:rPr lang="en-US" sz="1200" b="1" baseline="30000" dirty="0">
                    <a:solidFill>
                      <a:srgbClr val="000000"/>
                    </a:solidFill>
                    <a:latin typeface="Arial" panose="020B0604020202020204" pitchFamily="34" charset="0"/>
                    <a:cs typeface="Arial" panose="020B0604020202020204" pitchFamily="34" charset="0"/>
                  </a:rPr>
                  <a:t>st</a:t>
                </a:r>
                <a:r>
                  <a:rPr lang="en-US" sz="1200" b="1" dirty="0">
                    <a:solidFill>
                      <a:srgbClr val="000000"/>
                    </a:solidFill>
                    <a:latin typeface="Arial" panose="020B0604020202020204" pitchFamily="34" charset="0"/>
                    <a:cs typeface="Arial" panose="020B0604020202020204" pitchFamily="34" charset="0"/>
                  </a:rPr>
                  <a:t> production polarized photons</a:t>
                </a:r>
              </a:p>
            </p:txBody>
          </p:sp>
          <p:sp>
            <p:nvSpPr>
              <p:cNvPr id="15" name="Rectangle 14"/>
              <p:cNvSpPr/>
              <p:nvPr/>
            </p:nvSpPr>
            <p:spPr>
              <a:xfrm>
                <a:off x="7184204" y="2516652"/>
                <a:ext cx="1731196" cy="2106868"/>
              </a:xfrm>
              <a:prstGeom prst="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panose="020B0604020202020204" pitchFamily="34" charset="0"/>
                  <a:cs typeface="Arial" panose="020B0604020202020204" pitchFamily="34" charset="0"/>
                </a:endParaRPr>
              </a:p>
            </p:txBody>
          </p:sp>
        </p:grpSp>
      </p:gr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650202"/>
            <a:ext cx="2819400" cy="1750598"/>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360113" y="3200400"/>
            <a:ext cx="6567135" cy="1231106"/>
          </a:xfrm>
          <a:prstGeom prst="rect">
            <a:avLst/>
          </a:prstGeom>
          <a:noFill/>
        </p:spPr>
        <p:txBody>
          <a:bodyPr wrap="square" rtlCol="0">
            <a:spAutoFit/>
          </a:bodyPr>
          <a:lstStyle/>
          <a:p>
            <a:r>
              <a:rPr lang="en-US" sz="2000" dirty="0">
                <a:solidFill>
                  <a:srgbClr val="000000"/>
                </a:solidFill>
                <a:latin typeface="Arial" panose="020B0604020202020204" pitchFamily="34" charset="0"/>
                <a:cs typeface="Arial" panose="020B0604020202020204" pitchFamily="34" charset="0"/>
              </a:rPr>
              <a:t>Spring 2016:</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Hall D engineering run complete</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Hall A commissioning and early physics run</a:t>
            </a:r>
            <a:endParaRPr lang="en-US"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Hall B HPS on weekends, extended run</a:t>
            </a:r>
            <a:endParaRPr lang="en-US" dirty="0">
              <a:solidFill>
                <a:srgbClr val="000000"/>
              </a:solidFill>
              <a:latin typeface="Arial" panose="020B0604020202020204" pitchFamily="34" charset="0"/>
              <a:cs typeface="Arial" panose="020B0604020202020204" pitchFamily="34" charset="0"/>
            </a:endParaRPr>
          </a:p>
        </p:txBody>
      </p:sp>
      <p:sp>
        <p:nvSpPr>
          <p:cNvPr id="18" name="TextBox 17"/>
          <p:cNvSpPr txBox="1"/>
          <p:nvPr/>
        </p:nvSpPr>
        <p:spPr>
          <a:xfrm>
            <a:off x="367065" y="4572000"/>
            <a:ext cx="4865434" cy="954107"/>
          </a:xfrm>
          <a:prstGeom prst="rect">
            <a:avLst/>
          </a:prstGeom>
          <a:noFill/>
        </p:spPr>
        <p:txBody>
          <a:bodyPr wrap="none" rtlCol="0">
            <a:spAutoFit/>
          </a:bodyPr>
          <a:lstStyle/>
          <a:p>
            <a:r>
              <a:rPr lang="en-US" sz="2000" dirty="0" smtClean="0">
                <a:solidFill>
                  <a:srgbClr val="000000"/>
                </a:solidFill>
                <a:latin typeface="Arial" panose="020B0604020202020204" pitchFamily="34" charset="0"/>
                <a:cs typeface="Arial" panose="020B0604020202020204" pitchFamily="34" charset="0"/>
              </a:rPr>
              <a:t>Summer </a:t>
            </a:r>
            <a:r>
              <a:rPr lang="en-US" sz="2000" dirty="0">
                <a:solidFill>
                  <a:srgbClr val="000000"/>
                </a:solidFill>
                <a:latin typeface="Arial" panose="020B0604020202020204" pitchFamily="34" charset="0"/>
                <a:cs typeface="Arial" panose="020B0604020202020204" pitchFamily="34" charset="0"/>
              </a:rPr>
              <a:t>2016</a:t>
            </a:r>
            <a:r>
              <a:rPr lang="en-US" sz="2000" dirty="0" smtClean="0">
                <a:solidFill>
                  <a:srgbClr val="00000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Proton </a:t>
            </a:r>
            <a:r>
              <a:rPr lang="en-US" dirty="0">
                <a:solidFill>
                  <a:srgbClr val="000000"/>
                </a:solidFill>
                <a:latin typeface="Arial" panose="020B0604020202020204" pitchFamily="34" charset="0"/>
                <a:cs typeface="Arial" panose="020B0604020202020204" pitchFamily="34" charset="0"/>
              </a:rPr>
              <a:t>Radius Experiment (</a:t>
            </a:r>
            <a:r>
              <a:rPr lang="en-US" dirty="0" err="1" smtClean="0">
                <a:solidFill>
                  <a:srgbClr val="000000"/>
                </a:solidFill>
                <a:latin typeface="Arial" panose="020B0604020202020204" pitchFamily="34" charset="0"/>
                <a:cs typeface="Arial" panose="020B0604020202020204" pitchFamily="34" charset="0"/>
              </a:rPr>
              <a:t>PRad</a:t>
            </a:r>
            <a:r>
              <a:rPr lang="en-US" dirty="0" smtClean="0">
                <a:solidFill>
                  <a:srgbClr val="000000"/>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dirty="0" smtClean="0">
                <a:solidFill>
                  <a:srgbClr val="000000"/>
                </a:solidFill>
                <a:latin typeface="Arial" panose="020B0604020202020204" pitchFamily="34" charset="0"/>
                <a:cs typeface="Arial" panose="020B0604020202020204" pitchFamily="34" charset="0"/>
              </a:rPr>
              <a:t>First completed experiment in 12 GeV era!</a:t>
            </a:r>
            <a:endParaRPr lang="en-US" dirty="0">
              <a:solidFill>
                <a:srgbClr val="000000"/>
              </a:solidFill>
              <a:latin typeface="Arial" panose="020B0604020202020204" pitchFamily="34" charset="0"/>
              <a:cs typeface="Arial" panose="020B0604020202020204" pitchFamily="34" charset="0"/>
            </a:endParaRPr>
          </a:p>
        </p:txBody>
      </p:sp>
      <p:sp>
        <p:nvSpPr>
          <p:cNvPr id="19" name="TextBox 18"/>
          <p:cNvSpPr txBox="1"/>
          <p:nvPr/>
        </p:nvSpPr>
        <p:spPr>
          <a:xfrm>
            <a:off x="411020" y="5848290"/>
            <a:ext cx="5682966" cy="400110"/>
          </a:xfrm>
          <a:prstGeom prst="rect">
            <a:avLst/>
          </a:prstGeom>
          <a:noFill/>
        </p:spPr>
        <p:txBody>
          <a:bodyPr wrap="none" rtlCol="0">
            <a:spAutoFit/>
          </a:bodyPr>
          <a:lstStyle/>
          <a:p>
            <a:r>
              <a:rPr lang="en-US" sz="2000" dirty="0" smtClean="0">
                <a:solidFill>
                  <a:srgbClr val="0033CC"/>
                </a:solidFill>
                <a:latin typeface="Arial" panose="020B0604020202020204" pitchFamily="34" charset="0"/>
                <a:cs typeface="Arial" panose="020B0604020202020204" pitchFamily="34" charset="0"/>
              </a:rPr>
              <a:t>Accelerator ready for production physics running</a:t>
            </a:r>
            <a:endParaRPr lang="en-US" sz="2000" dirty="0">
              <a:solidFill>
                <a:srgbClr val="0033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919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smtClean="0">
                <a:solidFill>
                  <a:prstClr val="black"/>
                </a:solidFill>
              </a:rPr>
              <a:t> </a:t>
            </a:r>
            <a:r>
              <a:rPr lang="en-US" sz="2800" b="1" dirty="0" smtClean="0">
                <a:solidFill>
                  <a:prstClr val="black"/>
                </a:solidFill>
              </a:rPr>
              <a:t>3D Imaging Program at 11 GeV</a:t>
            </a:r>
            <a:endParaRPr lang="en-US" sz="2800" b="1" dirty="0">
              <a:solidFill>
                <a:prstClr val="black"/>
              </a:solidFill>
            </a:endParaRPr>
          </a:p>
        </p:txBody>
      </p:sp>
      <p:sp>
        <p:nvSpPr>
          <p:cNvPr id="2061" name="AutoShape 19" descr="https://mail.google.com/mail/?attid=0.1&amp;disp=emb&amp;view=att&amp;th=1304ad1a3e24c20a"/>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2062" name="AutoShape 21" descr="https://mail.google.com/mail/?attid=0.1&amp;disp=emb&amp;view=att&amp;th=1304ad1a3e24c20a"/>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2063" name="AutoShape 23" descr="https://mail.google.com/mail/?attid=0.1&amp;disp=emb&amp;view=att&amp;th=1304ad1a3e24c20a"/>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black"/>
              </a:solidFill>
            </a:endParaRPr>
          </a:p>
        </p:txBody>
      </p:sp>
      <p:sp>
        <p:nvSpPr>
          <p:cNvPr id="51" name="TextBox 50"/>
          <p:cNvSpPr txBox="1"/>
          <p:nvPr/>
        </p:nvSpPr>
        <p:spPr>
          <a:xfrm>
            <a:off x="528320" y="4842505"/>
            <a:ext cx="8242300" cy="1046440"/>
          </a:xfrm>
          <a:prstGeom prst="rect">
            <a:avLst/>
          </a:prstGeom>
          <a:noFill/>
          <a:ln w="9525">
            <a:solidFill>
              <a:schemeClr val="tx1"/>
            </a:solidFill>
          </a:ln>
        </p:spPr>
        <p:txBody>
          <a:bodyPr wrap="square" rtlCol="0">
            <a:spAutoFit/>
          </a:bodyPr>
          <a:lstStyle/>
          <a:p>
            <a:pPr marL="285750" indent="-285750">
              <a:buFont typeface="Arial" panose="020B0604020202020204" pitchFamily="34" charset="0"/>
              <a:buChar char="•"/>
            </a:pPr>
            <a:r>
              <a:rPr lang="en-US" sz="2200" b="1" dirty="0" smtClean="0">
                <a:solidFill>
                  <a:schemeClr val="tx2"/>
                </a:solidFill>
                <a:latin typeface="Arial" panose="020B0604020202020204" pitchFamily="34" charset="0"/>
                <a:cs typeface="Arial" panose="020B0604020202020204" pitchFamily="34" charset="0"/>
              </a:rPr>
              <a:t>High </a:t>
            </a:r>
            <a:r>
              <a:rPr lang="en-US" sz="2200" b="1" dirty="0">
                <a:solidFill>
                  <a:schemeClr val="tx2"/>
                </a:solidFill>
                <a:latin typeface="Arial" panose="020B0604020202020204" pitchFamily="34" charset="0"/>
                <a:cs typeface="Arial" panose="020B0604020202020204" pitchFamily="34" charset="0"/>
              </a:rPr>
              <a:t>impact experiment for nucleon 3D imaging </a:t>
            </a:r>
            <a:r>
              <a:rPr lang="en-US" sz="2200" b="1" dirty="0" smtClean="0">
                <a:solidFill>
                  <a:schemeClr val="tx2"/>
                </a:solidFill>
                <a:latin typeface="Arial" panose="020B0604020202020204" pitchFamily="34" charset="0"/>
                <a:cs typeface="Arial" panose="020B0604020202020204" pitchFamily="34" charset="0"/>
              </a:rPr>
              <a:t>program</a:t>
            </a:r>
          </a:p>
          <a:p>
            <a:pPr marL="285750" indent="-285750">
              <a:buFont typeface="Arial" panose="020B0604020202020204" pitchFamily="34" charset="0"/>
              <a:buChar char="•"/>
            </a:pPr>
            <a:endParaRPr lang="en-US" sz="1600" b="1" dirty="0" smtClean="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b="1" dirty="0">
                <a:solidFill>
                  <a:schemeClr val="tx2"/>
                </a:solidFill>
                <a:latin typeface="Arial" panose="020B0604020202020204" pitchFamily="34" charset="0"/>
                <a:cs typeface="Arial" panose="020B0604020202020204" pitchFamily="34" charset="0"/>
              </a:rPr>
              <a:t>16% of experiment completed in </a:t>
            </a:r>
            <a:r>
              <a:rPr lang="en-US" sz="2200" b="1" dirty="0" smtClean="0">
                <a:solidFill>
                  <a:schemeClr val="tx2"/>
                </a:solidFill>
                <a:latin typeface="Arial" panose="020B0604020202020204" pitchFamily="34" charset="0"/>
                <a:cs typeface="Arial" panose="020B0604020202020204" pitchFamily="34" charset="0"/>
              </a:rPr>
              <a:t>2014-2016</a:t>
            </a:r>
            <a:endParaRPr lang="en-US" sz="2200" b="1" dirty="0">
              <a:solidFill>
                <a:schemeClr val="tx2"/>
              </a:solidFill>
              <a:latin typeface="Arial" panose="020B0604020202020204" pitchFamily="34" charset="0"/>
              <a:cs typeface="Arial" panose="020B0604020202020204" pitchFamily="34" charset="0"/>
            </a:endParaRPr>
          </a:p>
        </p:txBody>
      </p:sp>
      <p:grpSp>
        <p:nvGrpSpPr>
          <p:cNvPr id="4" name="Group 3"/>
          <p:cNvGrpSpPr/>
          <p:nvPr/>
        </p:nvGrpSpPr>
        <p:grpSpPr>
          <a:xfrm>
            <a:off x="228600" y="1000760"/>
            <a:ext cx="8614260" cy="3266440"/>
            <a:chOff x="286072" y="792859"/>
            <a:chExt cx="8614260" cy="326644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35" y="1447800"/>
              <a:ext cx="3752559" cy="2611499"/>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286072" y="792859"/>
              <a:ext cx="4069904"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Hall A</a:t>
              </a:r>
            </a:p>
            <a:p>
              <a:pPr algn="ctr"/>
              <a:r>
                <a:rPr lang="en-US" b="1" dirty="0" smtClean="0">
                  <a:latin typeface="Arial" panose="020B0604020202020204" pitchFamily="34" charset="0"/>
                  <a:cs typeface="Arial" panose="020B0604020202020204" pitchFamily="34" charset="0"/>
                </a:rPr>
                <a:t>Data reconstructed </a:t>
              </a:r>
              <a:r>
                <a:rPr lang="en-US" b="1" dirty="0">
                  <a:latin typeface="Arial" panose="020B0604020202020204" pitchFamily="34" charset="0"/>
                  <a:cs typeface="Arial" panose="020B0604020202020204" pitchFamily="34" charset="0"/>
                </a:rPr>
                <a:t>in </a:t>
              </a:r>
              <a:r>
                <a:rPr lang="en-US" b="1" dirty="0" smtClean="0">
                  <a:latin typeface="Arial" panose="020B0604020202020204" pitchFamily="34" charset="0"/>
                  <a:cs typeface="Arial" panose="020B0604020202020204" pitchFamily="34" charset="0"/>
                </a:rPr>
                <a:t>calorimeter </a:t>
              </a:r>
              <a:endParaRPr lang="en-US" b="1" dirty="0">
                <a:latin typeface="Arial" panose="020B0604020202020204" pitchFamily="34" charset="0"/>
                <a:cs typeface="Arial" panose="020B0604020202020204" pitchFamily="34" charset="0"/>
              </a:endParaRPr>
            </a:p>
          </p:txBody>
        </p:sp>
        <p:grpSp>
          <p:nvGrpSpPr>
            <p:cNvPr id="3" name="Group 2"/>
            <p:cNvGrpSpPr/>
            <p:nvPr/>
          </p:nvGrpSpPr>
          <p:grpSpPr>
            <a:xfrm>
              <a:off x="5080000" y="797560"/>
              <a:ext cx="3820332" cy="3241040"/>
              <a:chOff x="5080000" y="2398741"/>
              <a:chExt cx="3820332" cy="3241040"/>
            </a:xfrm>
          </p:grpSpPr>
          <p:sp>
            <p:nvSpPr>
              <p:cNvPr id="46" name="TextBox 45"/>
              <p:cNvSpPr txBox="1"/>
              <p:nvPr/>
            </p:nvSpPr>
            <p:spPr>
              <a:xfrm>
                <a:off x="5110480" y="2398741"/>
                <a:ext cx="3733800" cy="646331"/>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Missing Mass Reconstruction</a:t>
                </a: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(1.5 h of </a:t>
                </a:r>
                <a:r>
                  <a:rPr lang="en-US" b="1" dirty="0" err="1">
                    <a:latin typeface="Arial" panose="020B0604020202020204" pitchFamily="34" charset="0"/>
                    <a:cs typeface="Arial" panose="020B0604020202020204" pitchFamily="34" charset="0"/>
                  </a:rPr>
                  <a:t>beamtime</a:t>
                </a:r>
                <a:r>
                  <a:rPr lang="en-US" b="1" dirty="0">
                    <a:latin typeface="Arial" panose="020B0604020202020204" pitchFamily="34" charset="0"/>
                    <a:cs typeface="Arial" panose="020B0604020202020204" pitchFamily="34" charset="0"/>
                  </a:rPr>
                  <a:t>)</a:t>
                </a:r>
              </a:p>
            </p:txBody>
          </p:sp>
          <p:pic>
            <p:nvPicPr>
              <p:cNvPr id="1026" name="Picture 2" descr="C:\Users\foremast\AppData\Local\Temp\c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0" y="3048981"/>
                <a:ext cx="3820332" cy="25908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26408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5" id="{26C26031-065E-FD4A-A754-D25CB1B4CED2}" vid="{3EBB1A7F-D3DD-604E-8741-1884666B38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JLab_presentation</Template>
  <TotalTime>5169</TotalTime>
  <Words>2132</Words>
  <Application>Microsoft Office PowerPoint</Application>
  <PresentationFormat>Overhead</PresentationFormat>
  <Paragraphs>615</Paragraphs>
  <Slides>41</Slides>
  <Notes>11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JLab_presentation</vt:lpstr>
      <vt:lpstr>PowerPoint Presentation</vt:lpstr>
      <vt:lpstr>Outline</vt:lpstr>
      <vt:lpstr>AD for Theory and Computation</vt:lpstr>
      <vt:lpstr>Congratulations!</vt:lpstr>
      <vt:lpstr>PowerPoint Presentation</vt:lpstr>
      <vt:lpstr>Hall B Magnets</vt:lpstr>
      <vt:lpstr>Hall C, Q2 Arrival at JLab – Oct. 6, 2016</vt:lpstr>
      <vt:lpstr>PowerPoint Presentation</vt:lpstr>
      <vt:lpstr>PowerPoint Presentation</vt:lpstr>
      <vt:lpstr>Solving the Proton Radius Puzzle</vt:lpstr>
      <vt:lpstr>Heavy Photon Search</vt:lpstr>
      <vt:lpstr>PowerPoint Presentation</vt:lpstr>
      <vt:lpstr>PowerPoint Presentation</vt:lpstr>
      <vt:lpstr>Physics Operation with Upgraded Machine</vt:lpstr>
      <vt:lpstr>Fall 2016 Run</vt:lpstr>
      <vt:lpstr>PowerPoint Presentation</vt:lpstr>
      <vt:lpstr>PowerPoint Presentation</vt:lpstr>
      <vt:lpstr>PAC44 Approvals</vt:lpstr>
      <vt:lpstr>12 GeV Approved Experiments by PAC Days </vt:lpstr>
      <vt:lpstr>Jeopardy</vt:lpstr>
      <vt:lpstr>FY17 Budget</vt:lpstr>
      <vt:lpstr>JLab Outyear Budget</vt:lpstr>
      <vt:lpstr>PowerPoint Presentation</vt:lpstr>
      <vt:lpstr>Detector Design </vt:lpstr>
      <vt:lpstr>EIC Developments</vt:lpstr>
      <vt:lpstr>Summary and Outlook</vt:lpstr>
      <vt:lpstr>Spares Follow</vt:lpstr>
      <vt:lpstr>PowerPoint Presentation</vt:lpstr>
      <vt:lpstr>12 GeV Project: University Detector Work</vt:lpstr>
      <vt:lpstr> GlueX in Hall D</vt:lpstr>
      <vt:lpstr>World Record High Polarization Photocathode</vt:lpstr>
      <vt:lpstr>Fall 2016 Run</vt:lpstr>
      <vt:lpstr>PAC44</vt:lpstr>
      <vt:lpstr>PAC44 Results</vt:lpstr>
      <vt:lpstr>12 GeV Approved Experiments by Physics Topics</vt:lpstr>
      <vt:lpstr>Charmonium Pentaquark</vt:lpstr>
      <vt:lpstr>2015 NSAC Long Range Plan</vt:lpstr>
      <vt:lpstr>Future Projects</vt:lpstr>
      <vt:lpstr>Electron Ion Collider</vt:lpstr>
      <vt:lpstr>PowerPoint Presentation</vt:lpstr>
      <vt:lpstr>JLab: A Laboratory for Nuclear Science</vt:lpstr>
    </vt:vector>
  </TitlesOfParts>
  <Company>Jefferson Science Associates,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dc:creator>
  <cp:lastModifiedBy>stewartm</cp:lastModifiedBy>
  <cp:revision>63</cp:revision>
  <cp:lastPrinted>2016-11-14T14:37:45Z</cp:lastPrinted>
  <dcterms:created xsi:type="dcterms:W3CDTF">2016-10-03T15:46:18Z</dcterms:created>
  <dcterms:modified xsi:type="dcterms:W3CDTF">2016-11-16T18:03:56Z</dcterms:modified>
</cp:coreProperties>
</file>